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6" r:id="rId8"/>
    <p:sldId id="275" r:id="rId9"/>
    <p:sldId id="283" r:id="rId10"/>
    <p:sldId id="276" r:id="rId11"/>
    <p:sldId id="278" r:id="rId12"/>
    <p:sldId id="279" r:id="rId13"/>
    <p:sldId id="280" r:id="rId14"/>
    <p:sldId id="281" r:id="rId15"/>
    <p:sldId id="282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245" y="693242"/>
            <a:ext cx="390779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111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111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111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111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0476" cy="68564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701" y="81229"/>
            <a:ext cx="11734596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111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2569" y="1870075"/>
            <a:ext cx="8583295" cy="331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mailto:contraloriasocial.dgutyp@nube.sep.gob.mx" TargetMode="External"/><Relationship Id="rId4" Type="http://schemas.openxmlformats.org/officeDocument/2006/relationships/hyperlink" Target="mailto:quejasydenuncias@nube.sep.gob.m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705977" y="1460527"/>
            <a:ext cx="4860035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621131"/>
                </a:solidFill>
                <a:latin typeface="Calibri"/>
                <a:cs typeface="Calibri"/>
              </a:rPr>
              <a:t>CAPACITACIÓN</a:t>
            </a:r>
            <a:r>
              <a:rPr sz="4000" b="1" spc="-20" dirty="0">
                <a:solidFill>
                  <a:srgbClr val="621131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621131"/>
                </a:solidFill>
                <a:latin typeface="Calibri"/>
                <a:cs typeface="Calibri"/>
              </a:rPr>
              <a:t>DE </a:t>
            </a:r>
            <a:r>
              <a:rPr sz="4000" b="1" spc="-10" dirty="0">
                <a:solidFill>
                  <a:srgbClr val="621131"/>
                </a:solidFill>
                <a:latin typeface="Calibri"/>
                <a:cs typeface="Calibri"/>
              </a:rPr>
              <a:t>CONTRALORÍA </a:t>
            </a:r>
            <a:r>
              <a:rPr sz="4000" b="1" dirty="0">
                <a:solidFill>
                  <a:srgbClr val="621131"/>
                </a:solidFill>
                <a:latin typeface="Calibri"/>
                <a:cs typeface="Calibri"/>
              </a:rPr>
              <a:t>SOCIAL</a:t>
            </a:r>
            <a:r>
              <a:rPr sz="4000" b="1" spc="-5" dirty="0">
                <a:solidFill>
                  <a:srgbClr val="621131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21131"/>
                </a:solidFill>
                <a:latin typeface="Calibri"/>
                <a:cs typeface="Calibri"/>
              </a:rPr>
              <a:t>2025</a:t>
            </a:r>
            <a:r>
              <a:rPr sz="4000" b="1" spc="-20" dirty="0">
                <a:solidFill>
                  <a:srgbClr val="621131"/>
                </a:solidFill>
                <a:latin typeface="Calibri"/>
                <a:cs typeface="Calibri"/>
              </a:rPr>
              <a:t> U006</a:t>
            </a:r>
            <a:r>
              <a:rPr lang="es-MX" sz="4000" b="1" spc="-20" dirty="0">
                <a:solidFill>
                  <a:srgbClr val="621131"/>
                </a:solidFill>
                <a:latin typeface="Calibri"/>
                <a:cs typeface="Calibri"/>
              </a:rPr>
              <a:t>-UPH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74481" y="3576525"/>
            <a:ext cx="39230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 marR="5080" indent="-4495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DIRECCIÓN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GENERAL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UNIVERSIDADES </a:t>
            </a:r>
            <a:r>
              <a:rPr sz="1800" b="1" dirty="0">
                <a:latin typeface="Calibri"/>
                <a:cs typeface="Calibri"/>
              </a:rPr>
              <a:t>TECNOLÓGICAS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POLITÉCNICAS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45819" y="4309853"/>
            <a:ext cx="5030851" cy="2205620"/>
            <a:chOff x="6598031" y="3810001"/>
            <a:chExt cx="5030851" cy="2205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8031" y="5072100"/>
              <a:ext cx="1745742" cy="9435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4895" y="5072087"/>
              <a:ext cx="2943987" cy="839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 rotWithShape="1">
            <a:blip r:embed="rId4" cstate="print"/>
            <a:srcRect t="23230" b="19240"/>
            <a:stretch/>
          </p:blipFill>
          <p:spPr>
            <a:xfrm>
              <a:off x="7388733" y="3810001"/>
              <a:ext cx="3313429" cy="943522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B949C4B5-847D-4945-84C5-3909EF5E5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9" y="234192"/>
            <a:ext cx="2378991" cy="9077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01" y="81229"/>
            <a:ext cx="5155448" cy="1285402"/>
          </a:xfrm>
          <a:prstGeom prst="rect">
            <a:avLst/>
          </a:prstGeom>
        </p:spPr>
        <p:txBody>
          <a:bodyPr vert="horz" wrap="square" lIns="0" tIns="175691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100"/>
              </a:spcBef>
            </a:pPr>
            <a:r>
              <a:rPr dirty="0"/>
              <a:t>Reuniones</a:t>
            </a:r>
            <a:r>
              <a:rPr spc="-55" dirty="0"/>
              <a:t> </a:t>
            </a:r>
            <a:r>
              <a:rPr dirty="0"/>
              <a:t>con</a:t>
            </a:r>
            <a:r>
              <a:rPr spc="-35" dirty="0"/>
              <a:t> </a:t>
            </a:r>
            <a:r>
              <a:rPr dirty="0"/>
              <a:t>comités</a:t>
            </a:r>
            <a:r>
              <a:rPr spc="-45" dirty="0"/>
              <a:t> </a:t>
            </a:r>
            <a:r>
              <a:rPr dirty="0"/>
              <a:t>de</a:t>
            </a:r>
            <a:r>
              <a:rPr spc="-25" dirty="0"/>
              <a:t> CS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8951" y="136423"/>
            <a:ext cx="1463167" cy="790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8284" y="0"/>
            <a:ext cx="2550667" cy="13031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99794" y="1743583"/>
            <a:ext cx="9055735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99745" algn="l"/>
                <a:tab pos="1716405" algn="l"/>
                <a:tab pos="2961640" algn="l"/>
                <a:tab pos="4159885" algn="l"/>
                <a:tab pos="5369560" algn="l"/>
                <a:tab pos="5886450" algn="l"/>
                <a:tab pos="6313170" algn="l"/>
                <a:tab pos="7432040" algn="l"/>
                <a:tab pos="8925560" algn="l"/>
              </a:tabLst>
            </a:pPr>
            <a:r>
              <a:rPr sz="1800" spc="25" dirty="0">
                <a:latin typeface="Tahoma"/>
                <a:cs typeface="Tahoma"/>
              </a:rPr>
              <a:t>Las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-10" dirty="0">
                <a:latin typeface="Tahoma"/>
                <a:cs typeface="Tahoma"/>
              </a:rPr>
              <a:t>Instancias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-10" dirty="0">
                <a:latin typeface="Tahoma"/>
                <a:cs typeface="Tahoma"/>
              </a:rPr>
              <a:t>Ejecutoras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50" dirty="0">
                <a:latin typeface="Tahoma"/>
                <a:cs typeface="Tahoma"/>
              </a:rPr>
              <a:t>realizarán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70" dirty="0">
                <a:latin typeface="Tahoma"/>
                <a:cs typeface="Tahoma"/>
              </a:rPr>
              <a:t>reuniones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55" dirty="0">
                <a:latin typeface="Tahoma"/>
                <a:cs typeface="Tahoma"/>
              </a:rPr>
              <a:t>con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30" dirty="0">
                <a:latin typeface="Tahoma"/>
                <a:cs typeface="Tahoma"/>
              </a:rPr>
              <a:t>las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65" dirty="0">
                <a:latin typeface="Tahoma"/>
                <a:cs typeface="Tahoma"/>
              </a:rPr>
              <a:t>personas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50" dirty="0">
                <a:latin typeface="Tahoma"/>
                <a:cs typeface="Tahoma"/>
              </a:rPr>
              <a:t>beneficiarias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-50" dirty="0">
                <a:latin typeface="Tahoma"/>
                <a:cs typeface="Tahoma"/>
              </a:rPr>
              <a:t>y </a:t>
            </a:r>
            <a:r>
              <a:rPr sz="1800" spc="75" dirty="0">
                <a:latin typeface="Tahoma"/>
                <a:cs typeface="Tahoma"/>
              </a:rPr>
              <a:t>Comités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Contraloría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Social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por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siguientes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motivos:</a:t>
            </a:r>
            <a:endParaRPr sz="1800" dirty="0">
              <a:latin typeface="Tahoma"/>
              <a:cs typeface="Tahoma"/>
            </a:endParaRPr>
          </a:p>
          <a:p>
            <a:pPr marL="156845" indent="-144145">
              <a:lnSpc>
                <a:spcPct val="100000"/>
              </a:lnSpc>
              <a:spcBef>
                <a:spcPts val="2160"/>
              </a:spcBef>
              <a:buChar char="•"/>
              <a:tabLst>
                <a:tab pos="156845" algn="l"/>
              </a:tabLst>
            </a:pPr>
            <a:r>
              <a:rPr sz="1800" spc="70" dirty="0">
                <a:latin typeface="Tahoma"/>
                <a:cs typeface="Tahoma"/>
              </a:rPr>
              <a:t>Constituir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Comités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Contraloría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Social;</a:t>
            </a:r>
            <a:endParaRPr sz="1800" dirty="0">
              <a:latin typeface="Tahoma"/>
              <a:cs typeface="Tahoma"/>
            </a:endParaRPr>
          </a:p>
          <a:p>
            <a:pPr marL="156845" indent="-144145">
              <a:lnSpc>
                <a:spcPct val="100000"/>
              </a:lnSpc>
              <a:buChar char="•"/>
              <a:tabLst>
                <a:tab pos="156845" algn="l"/>
              </a:tabLst>
            </a:pPr>
            <a:r>
              <a:rPr sz="1800" spc="55" dirty="0">
                <a:latin typeface="Tahoma"/>
                <a:cs typeface="Tahoma"/>
              </a:rPr>
              <a:t>Recopilar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el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informe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Comité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Contraloría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Social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orientar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sobre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su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llenado;</a:t>
            </a:r>
            <a:endParaRPr sz="1800" dirty="0">
              <a:latin typeface="Tahoma"/>
              <a:cs typeface="Tahoma"/>
            </a:endParaRPr>
          </a:p>
          <a:p>
            <a:pPr marL="156845" indent="-144145">
              <a:lnSpc>
                <a:spcPct val="100000"/>
              </a:lnSpc>
              <a:buChar char="•"/>
              <a:tabLst>
                <a:tab pos="156845" algn="l"/>
              </a:tabLst>
            </a:pPr>
            <a:r>
              <a:rPr sz="1800" spc="70" dirty="0">
                <a:latin typeface="Tahoma"/>
                <a:cs typeface="Tahoma"/>
              </a:rPr>
              <a:t>Dar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seguimiento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a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asuntos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acordados;</a:t>
            </a:r>
            <a:endParaRPr sz="1800" dirty="0">
              <a:latin typeface="Tahoma"/>
              <a:cs typeface="Tahoma"/>
            </a:endParaRPr>
          </a:p>
          <a:p>
            <a:pPr marL="156845" indent="-144145">
              <a:lnSpc>
                <a:spcPct val="100000"/>
              </a:lnSpc>
              <a:buChar char="•"/>
              <a:tabLst>
                <a:tab pos="156845" algn="l"/>
              </a:tabLst>
            </a:pPr>
            <a:r>
              <a:rPr sz="1800" spc="50" dirty="0">
                <a:latin typeface="Tahoma"/>
                <a:cs typeface="Tahoma"/>
              </a:rPr>
              <a:t>Realizar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recomendaciones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para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actividades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vigilancia;</a:t>
            </a:r>
            <a:endParaRPr sz="1800" dirty="0">
              <a:latin typeface="Tahoma"/>
              <a:cs typeface="Tahoma"/>
            </a:endParaRPr>
          </a:p>
          <a:p>
            <a:pPr marL="156845" indent="-144145">
              <a:lnSpc>
                <a:spcPct val="100000"/>
              </a:lnSpc>
              <a:buChar char="•"/>
              <a:tabLst>
                <a:tab pos="156845" algn="l"/>
              </a:tabLst>
            </a:pPr>
            <a:r>
              <a:rPr sz="1800" spc="55" dirty="0">
                <a:latin typeface="Tahoma"/>
                <a:cs typeface="Tahoma"/>
              </a:rPr>
              <a:t>Entrega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90" dirty="0">
                <a:latin typeface="Tahoma"/>
                <a:cs typeface="Tahoma"/>
              </a:rPr>
              <a:t>–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Recepción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obra,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apoyo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o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servicio;</a:t>
            </a:r>
            <a:endParaRPr sz="1800" dirty="0">
              <a:latin typeface="Tahoma"/>
              <a:cs typeface="Tahoma"/>
            </a:endParaRPr>
          </a:p>
          <a:p>
            <a:pPr marL="156845" indent="-144145">
              <a:lnSpc>
                <a:spcPct val="100000"/>
              </a:lnSpc>
              <a:buChar char="•"/>
              <a:tabLst>
                <a:tab pos="156845" algn="l"/>
              </a:tabLst>
            </a:pPr>
            <a:r>
              <a:rPr sz="1800" spc="50" dirty="0">
                <a:latin typeface="Tahoma"/>
                <a:cs typeface="Tahoma"/>
              </a:rPr>
              <a:t>Realizar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actividades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vigilancia;</a:t>
            </a:r>
            <a:endParaRPr sz="1800" dirty="0">
              <a:latin typeface="Tahoma"/>
              <a:cs typeface="Tahoma"/>
            </a:endParaRPr>
          </a:p>
          <a:p>
            <a:pPr marL="156845" indent="-144145">
              <a:lnSpc>
                <a:spcPct val="100000"/>
              </a:lnSpc>
              <a:buChar char="•"/>
              <a:tabLst>
                <a:tab pos="156845" algn="l"/>
              </a:tabLst>
            </a:pPr>
            <a:r>
              <a:rPr sz="1800" spc="70" dirty="0">
                <a:latin typeface="Tahoma"/>
                <a:cs typeface="Tahoma"/>
              </a:rPr>
              <a:t>Dar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a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conocer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resultados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sus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actividades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vigilancia;</a:t>
            </a:r>
            <a:endParaRPr sz="1800" dirty="0">
              <a:latin typeface="Tahoma"/>
              <a:cs typeface="Tahoma"/>
            </a:endParaRPr>
          </a:p>
          <a:p>
            <a:pPr marL="156845" indent="-144145">
              <a:lnSpc>
                <a:spcPct val="100000"/>
              </a:lnSpc>
              <a:buChar char="•"/>
              <a:tabLst>
                <a:tab pos="156845" algn="l"/>
              </a:tabLst>
            </a:pPr>
            <a:r>
              <a:rPr sz="1800" spc="90" dirty="0">
                <a:latin typeface="Tahoma"/>
                <a:cs typeface="Tahoma"/>
              </a:rPr>
              <a:t>Promover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que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personas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beneficiarias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expresen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sus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opiniones;</a:t>
            </a:r>
            <a:endParaRPr sz="1800" dirty="0">
              <a:latin typeface="Tahoma"/>
              <a:cs typeface="Tahoma"/>
            </a:endParaRPr>
          </a:p>
          <a:p>
            <a:pPr marL="156845" indent="-144145">
              <a:lnSpc>
                <a:spcPct val="100000"/>
              </a:lnSpc>
              <a:spcBef>
                <a:spcPts val="5"/>
              </a:spcBef>
              <a:buChar char="•"/>
              <a:tabLst>
                <a:tab pos="156845" algn="l"/>
              </a:tabLst>
            </a:pPr>
            <a:r>
              <a:rPr sz="1800" spc="95" dirty="0">
                <a:latin typeface="Tahoma"/>
                <a:cs typeface="Tahoma"/>
              </a:rPr>
              <a:t>Otro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-90" dirty="0">
                <a:latin typeface="Tahoma"/>
                <a:cs typeface="Tahoma"/>
              </a:rPr>
              <a:t>–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detalles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indican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minuta.</a:t>
            </a:r>
            <a:endParaRPr sz="18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spc="55" dirty="0">
                <a:latin typeface="Tahoma"/>
                <a:cs typeface="Tahoma"/>
              </a:rPr>
              <a:t>Al</a:t>
            </a:r>
            <a:r>
              <a:rPr sz="1800" spc="15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finalizar</a:t>
            </a:r>
            <a:r>
              <a:rPr sz="1800" spc="14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15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reunión</a:t>
            </a:r>
            <a:r>
              <a:rPr sz="1800" spc="16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se</a:t>
            </a:r>
            <a:r>
              <a:rPr sz="1800" spc="16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levantará</a:t>
            </a:r>
            <a:r>
              <a:rPr sz="1800" spc="14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15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Minuta</a:t>
            </a:r>
            <a:r>
              <a:rPr sz="1800" spc="15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15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Reunión</a:t>
            </a:r>
            <a:r>
              <a:rPr sz="1800" spc="16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(Anexo</a:t>
            </a:r>
            <a:r>
              <a:rPr sz="1800" spc="1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3)</a:t>
            </a:r>
            <a:r>
              <a:rPr sz="1800" spc="1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14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registrará</a:t>
            </a:r>
            <a:r>
              <a:rPr sz="1800" spc="15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la </a:t>
            </a:r>
            <a:r>
              <a:rPr sz="1800" spc="80" dirty="0">
                <a:latin typeface="Tahoma"/>
                <a:cs typeface="Tahoma"/>
              </a:rPr>
              <a:t>información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el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SICS.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0BC4788-24B5-4ABC-A512-5DFCAE361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80" y="217966"/>
            <a:ext cx="1645073" cy="6277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140589"/>
            <a:ext cx="4724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Formatos</a:t>
            </a:r>
            <a:r>
              <a:rPr spc="-60" dirty="0"/>
              <a:t> </a:t>
            </a:r>
            <a:r>
              <a:rPr dirty="0"/>
              <a:t>de</a:t>
            </a:r>
            <a:r>
              <a:rPr spc="-50" dirty="0"/>
              <a:t> </a:t>
            </a:r>
            <a:r>
              <a:rPr dirty="0"/>
              <a:t>Trabajo</a:t>
            </a:r>
            <a:r>
              <a:rPr spc="-5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los</a:t>
            </a:r>
            <a:r>
              <a:rPr spc="-50" dirty="0"/>
              <a:t> </a:t>
            </a:r>
            <a:r>
              <a:rPr spc="-10" dirty="0"/>
              <a:t>Comités (Anexos)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598282" y="22605"/>
            <a:ext cx="4013835" cy="1303655"/>
            <a:chOff x="7598282" y="22605"/>
            <a:chExt cx="4013835" cy="1303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48950" y="136423"/>
              <a:ext cx="1463167" cy="7908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8282" y="22605"/>
              <a:ext cx="2550668" cy="130314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46986" y="1654809"/>
            <a:ext cx="70192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dirty="0">
                <a:latin typeface="Tahoma"/>
                <a:cs typeface="Tahoma"/>
              </a:rPr>
              <a:t>Acta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Constitución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del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Comité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Contraloría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Social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(Anexo1)</a:t>
            </a:r>
            <a:endParaRPr sz="180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1800" dirty="0">
                <a:latin typeface="Tahoma"/>
                <a:cs typeface="Tahoma"/>
              </a:rPr>
              <a:t>Acta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Sustitución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Integrantes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del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Comité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(Anexo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2)</a:t>
            </a:r>
            <a:endParaRPr sz="180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1800" spc="90" dirty="0">
                <a:latin typeface="Tahoma"/>
                <a:cs typeface="Tahoma"/>
              </a:rPr>
              <a:t>Minuta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Reunión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Del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Comité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Contraloría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Social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(Anexo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3)</a:t>
            </a:r>
            <a:endParaRPr sz="180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1800" spc="70" dirty="0">
                <a:latin typeface="Tahoma"/>
                <a:cs typeface="Tahoma"/>
              </a:rPr>
              <a:t>Informe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del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Comité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Contraloría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Social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(Anexo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4)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6793" y="2992907"/>
            <a:ext cx="2510155" cy="3009265"/>
            <a:chOff x="456793" y="2992907"/>
            <a:chExt cx="2510155" cy="30092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18" y="3002432"/>
              <a:ext cx="2490978" cy="299021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1556" y="2997669"/>
              <a:ext cx="2500630" cy="2999740"/>
            </a:xfrm>
            <a:custGeom>
              <a:avLst/>
              <a:gdLst/>
              <a:ahLst/>
              <a:cxnLst/>
              <a:rect l="l" t="t" r="r" b="b"/>
              <a:pathLst>
                <a:path w="2500630" h="2999740">
                  <a:moveTo>
                    <a:pt x="0" y="2999739"/>
                  </a:moveTo>
                  <a:lnTo>
                    <a:pt x="2500503" y="2999739"/>
                  </a:lnTo>
                  <a:lnTo>
                    <a:pt x="2500503" y="0"/>
                  </a:lnTo>
                  <a:lnTo>
                    <a:pt x="0" y="0"/>
                  </a:lnTo>
                  <a:lnTo>
                    <a:pt x="0" y="29997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248596" y="2992894"/>
            <a:ext cx="2510155" cy="3046730"/>
            <a:chOff x="3248596" y="2992894"/>
            <a:chExt cx="2510155" cy="30467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8057" y="3002419"/>
              <a:ext cx="2490978" cy="30276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53358" y="2997657"/>
              <a:ext cx="2500630" cy="3037205"/>
            </a:xfrm>
            <a:custGeom>
              <a:avLst/>
              <a:gdLst/>
              <a:ahLst/>
              <a:cxnLst/>
              <a:rect l="l" t="t" r="r" b="b"/>
              <a:pathLst>
                <a:path w="2500629" h="3037204">
                  <a:moveTo>
                    <a:pt x="0" y="3037205"/>
                  </a:moveTo>
                  <a:lnTo>
                    <a:pt x="2500503" y="3037205"/>
                  </a:lnTo>
                  <a:lnTo>
                    <a:pt x="2500503" y="0"/>
                  </a:lnTo>
                  <a:lnTo>
                    <a:pt x="0" y="0"/>
                  </a:lnTo>
                  <a:lnTo>
                    <a:pt x="0" y="30372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122225" y="2967113"/>
            <a:ext cx="2510155" cy="3072765"/>
            <a:chOff x="6122225" y="2967113"/>
            <a:chExt cx="2510155" cy="307276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1814" y="2976765"/>
              <a:ext cx="2490978" cy="305333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126988" y="2971876"/>
              <a:ext cx="2500630" cy="3063240"/>
            </a:xfrm>
            <a:custGeom>
              <a:avLst/>
              <a:gdLst/>
              <a:ahLst/>
              <a:cxnLst/>
              <a:rect l="l" t="t" r="r" b="b"/>
              <a:pathLst>
                <a:path w="2500629" h="3063240">
                  <a:moveTo>
                    <a:pt x="0" y="3062986"/>
                  </a:moveTo>
                  <a:lnTo>
                    <a:pt x="2500502" y="3062986"/>
                  </a:lnTo>
                  <a:lnTo>
                    <a:pt x="2500502" y="0"/>
                  </a:lnTo>
                  <a:lnTo>
                    <a:pt x="0" y="0"/>
                  </a:lnTo>
                  <a:lnTo>
                    <a:pt x="0" y="306298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984360" y="2926600"/>
            <a:ext cx="2523490" cy="3116580"/>
            <a:chOff x="8984360" y="2926600"/>
            <a:chExt cx="2523490" cy="311658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97060" y="2939300"/>
              <a:ext cx="2497962" cy="30907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990710" y="2932950"/>
              <a:ext cx="2510790" cy="3103880"/>
            </a:xfrm>
            <a:custGeom>
              <a:avLst/>
              <a:gdLst/>
              <a:ahLst/>
              <a:cxnLst/>
              <a:rect l="l" t="t" r="r" b="b"/>
              <a:pathLst>
                <a:path w="2510790" h="3103879">
                  <a:moveTo>
                    <a:pt x="0" y="3103498"/>
                  </a:moveTo>
                  <a:lnTo>
                    <a:pt x="2510662" y="3103498"/>
                  </a:lnTo>
                  <a:lnTo>
                    <a:pt x="2510662" y="0"/>
                  </a:lnTo>
                  <a:lnTo>
                    <a:pt x="0" y="0"/>
                  </a:lnTo>
                  <a:lnTo>
                    <a:pt x="0" y="310349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093F6B39-4C1C-40A7-8E67-935D7F4440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96" y="299511"/>
            <a:ext cx="1645073" cy="6277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01" y="81229"/>
            <a:ext cx="5181499" cy="1285402"/>
          </a:xfrm>
          <a:prstGeom prst="rect">
            <a:avLst/>
          </a:prstGeom>
        </p:spPr>
        <p:txBody>
          <a:bodyPr vert="horz" wrap="square" lIns="0" tIns="175691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100"/>
              </a:spcBef>
            </a:pPr>
            <a:r>
              <a:rPr dirty="0"/>
              <a:t>Informe</a:t>
            </a:r>
            <a:r>
              <a:rPr spc="-30" dirty="0"/>
              <a:t> </a:t>
            </a:r>
            <a:r>
              <a:rPr dirty="0"/>
              <a:t>Final</a:t>
            </a:r>
            <a:r>
              <a:rPr spc="-25" dirty="0"/>
              <a:t> </a:t>
            </a:r>
            <a:r>
              <a:rPr dirty="0"/>
              <a:t>del</a:t>
            </a:r>
            <a:r>
              <a:rPr spc="-20" dirty="0"/>
              <a:t> </a:t>
            </a:r>
            <a:r>
              <a:rPr dirty="0"/>
              <a:t>Comité</a:t>
            </a:r>
            <a:r>
              <a:rPr spc="-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25" dirty="0"/>
              <a:t>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598282" y="25"/>
            <a:ext cx="4013835" cy="1192530"/>
            <a:chOff x="7598282" y="25"/>
            <a:chExt cx="4013835" cy="11925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48950" y="136423"/>
              <a:ext cx="1463167" cy="7908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8282" y="25"/>
              <a:ext cx="2550668" cy="11919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334516" y="1394205"/>
            <a:ext cx="837628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ahoma"/>
                <a:cs typeface="Tahoma"/>
              </a:rPr>
              <a:t>Las</a:t>
            </a:r>
            <a:r>
              <a:rPr sz="1800" spc="3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Instancias</a:t>
            </a:r>
            <a:r>
              <a:rPr sz="1800" spc="365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Ejecutoras</a:t>
            </a:r>
            <a:r>
              <a:rPr sz="1800" spc="36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recopilarán</a:t>
            </a:r>
            <a:r>
              <a:rPr sz="1800" spc="35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el</a:t>
            </a:r>
            <a:r>
              <a:rPr sz="1800" spc="35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Informe</a:t>
            </a:r>
            <a:r>
              <a:rPr sz="1800" spc="36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38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Comité</a:t>
            </a:r>
            <a:r>
              <a:rPr sz="1800" spc="37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36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Contraloría </a:t>
            </a:r>
            <a:r>
              <a:rPr sz="1800" dirty="0">
                <a:latin typeface="Tahoma"/>
                <a:cs typeface="Tahoma"/>
              </a:rPr>
              <a:t>Social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una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vez</a:t>
            </a:r>
            <a:r>
              <a:rPr sz="1800" spc="6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que</a:t>
            </a:r>
            <a:r>
              <a:rPr sz="1800" spc="6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concluya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reunión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55" dirty="0">
                <a:latin typeface="Tahoma"/>
                <a:cs typeface="Tahoma"/>
              </a:rPr>
              <a:t> cual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darán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aviso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integrantes </a:t>
            </a:r>
            <a:r>
              <a:rPr sz="1800" spc="70" dirty="0">
                <a:latin typeface="Tahoma"/>
                <a:cs typeface="Tahoma"/>
              </a:rPr>
              <a:t>del</a:t>
            </a:r>
            <a:r>
              <a:rPr sz="1800" spc="254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comité</a:t>
            </a:r>
            <a:r>
              <a:rPr sz="1800" spc="254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al</a:t>
            </a:r>
            <a:r>
              <a:rPr sz="1800" spc="24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Enlace</a:t>
            </a:r>
            <a:r>
              <a:rPr sz="1800" spc="254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24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25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Instancia</a:t>
            </a:r>
            <a:r>
              <a:rPr sz="1800" spc="245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Ejecutora</a:t>
            </a:r>
            <a:r>
              <a:rPr sz="1800" spc="25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para</a:t>
            </a:r>
            <a:r>
              <a:rPr sz="1800" spc="24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que</a:t>
            </a:r>
            <a:r>
              <a:rPr sz="1800" spc="254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pueda</a:t>
            </a:r>
            <a:r>
              <a:rPr sz="1800" spc="25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proceder</a:t>
            </a:r>
            <a:r>
              <a:rPr sz="1800" spc="24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al </a:t>
            </a:r>
            <a:r>
              <a:rPr sz="1800" spc="70" dirty="0">
                <a:latin typeface="Tahoma"/>
                <a:cs typeface="Tahoma"/>
              </a:rPr>
              <a:t>registro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del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100" dirty="0">
                <a:latin typeface="Tahoma"/>
                <a:cs typeface="Tahoma"/>
              </a:rPr>
              <a:t>mismo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6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el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Sistema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Informático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 </a:t>
            </a:r>
            <a:r>
              <a:rPr sz="1800" spc="65" dirty="0">
                <a:latin typeface="Tahoma"/>
                <a:cs typeface="Tahoma"/>
              </a:rPr>
              <a:t>Contraloría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social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(SICS)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en </a:t>
            </a:r>
            <a:r>
              <a:rPr sz="1800" spc="110" dirty="0">
                <a:latin typeface="Tahoma"/>
                <a:cs typeface="Tahoma"/>
              </a:rPr>
              <a:t>un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plazo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no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mayor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diez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días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hábiles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partir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su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recepción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5032" y="2851848"/>
            <a:ext cx="3157600" cy="38272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0168EF8-958A-43B1-989C-186615CA74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0485"/>
            <a:ext cx="1645073" cy="6277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01" y="81229"/>
            <a:ext cx="5105299" cy="731405"/>
          </a:xfrm>
          <a:prstGeom prst="rect">
            <a:avLst/>
          </a:prstGeom>
        </p:spPr>
        <p:txBody>
          <a:bodyPr vert="horz" wrap="square" lIns="0" tIns="175691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100"/>
              </a:spcBef>
            </a:pPr>
            <a:r>
              <a:rPr dirty="0"/>
              <a:t>Para</a:t>
            </a:r>
            <a:r>
              <a:rPr spc="-30" dirty="0"/>
              <a:t> </a:t>
            </a:r>
            <a:r>
              <a:rPr dirty="0"/>
              <a:t>quejas</a:t>
            </a:r>
            <a:r>
              <a:rPr spc="-50" dirty="0"/>
              <a:t> 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denuncias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8951" y="136423"/>
            <a:ext cx="1463167" cy="790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8757"/>
            <a:ext cx="2550667" cy="13031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00403" y="1562861"/>
            <a:ext cx="963485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latin typeface="Tahoma"/>
                <a:cs typeface="Tahoma"/>
              </a:rPr>
              <a:t>Mecanismos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Secretaría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Anticorrupción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y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Buen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Gobierno:</a:t>
            </a:r>
            <a:endParaRPr sz="1800">
              <a:latin typeface="Tahoma"/>
              <a:cs typeface="Tahoma"/>
            </a:endParaRPr>
          </a:p>
          <a:p>
            <a:pPr marL="12700" marR="218440">
              <a:lnSpc>
                <a:spcPct val="100000"/>
              </a:lnSpc>
              <a:spcBef>
                <a:spcPts val="2160"/>
              </a:spcBef>
            </a:pPr>
            <a:r>
              <a:rPr sz="1800" spc="50" dirty="0">
                <a:latin typeface="Tahoma"/>
                <a:cs typeface="Tahoma"/>
              </a:rPr>
              <a:t>Las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denuncias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podrán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realizarse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a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través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del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Sistema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Integral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Denuncias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Ciudadanas </a:t>
            </a:r>
            <a:r>
              <a:rPr sz="1800" spc="-10" dirty="0">
                <a:latin typeface="Tahoma"/>
                <a:cs typeface="Tahoma"/>
              </a:rPr>
              <a:t>(SIDEC)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liga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https://sidec.buengobierno.gob.mx/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24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horas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del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día,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365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días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del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año;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o </a:t>
            </a:r>
            <a:r>
              <a:rPr sz="1800" spc="80" dirty="0">
                <a:latin typeface="Tahoma"/>
                <a:cs typeface="Tahoma"/>
              </a:rPr>
              <a:t>mediante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escrito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presentado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Secretaría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Anticorrupción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y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Buen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Gobierno,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ubicada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en </a:t>
            </a:r>
            <a:r>
              <a:rPr sz="1800" spc="60" dirty="0">
                <a:latin typeface="Tahoma"/>
                <a:cs typeface="Tahoma"/>
              </a:rPr>
              <a:t>Avenida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Insurgentes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Sur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1735,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Colonia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Guadalupe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Inn,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C.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P.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01020,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Alcaldía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Álvaro </a:t>
            </a:r>
            <a:r>
              <a:rPr sz="1800" spc="65" dirty="0">
                <a:latin typeface="Tahoma"/>
                <a:cs typeface="Tahoma"/>
              </a:rPr>
              <a:t>Obregón,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Ciudad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México.</a:t>
            </a:r>
            <a:endParaRPr sz="1800">
              <a:latin typeface="Tahoma"/>
              <a:cs typeface="Tahoma"/>
            </a:endParaRPr>
          </a:p>
          <a:p>
            <a:pPr marL="12700" marR="175260">
              <a:lnSpc>
                <a:spcPct val="100000"/>
              </a:lnSpc>
              <a:spcBef>
                <a:spcPts val="2165"/>
              </a:spcBef>
            </a:pPr>
            <a:r>
              <a:rPr sz="1800" dirty="0">
                <a:latin typeface="Tahoma"/>
                <a:cs typeface="Tahoma"/>
              </a:rPr>
              <a:t>En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caso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requerir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asesoría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presentación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denuncias,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podrán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comunicarse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a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los </a:t>
            </a:r>
            <a:r>
              <a:rPr sz="1800" spc="40" dirty="0">
                <a:latin typeface="Tahoma"/>
                <a:cs typeface="Tahoma"/>
              </a:rPr>
              <a:t>teléfonos: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55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2000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2000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al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100" dirty="0">
                <a:latin typeface="Tahoma"/>
                <a:cs typeface="Tahoma"/>
              </a:rPr>
              <a:t>número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gratuito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800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112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87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00.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98FA5E-9FC8-4744-BE8C-FD76CE2DCF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85" y="217966"/>
            <a:ext cx="1645073" cy="6277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01" y="81229"/>
            <a:ext cx="5029099" cy="731405"/>
          </a:xfrm>
          <a:prstGeom prst="rect">
            <a:avLst/>
          </a:prstGeom>
        </p:spPr>
        <p:txBody>
          <a:bodyPr vert="horz" wrap="square" lIns="0" tIns="175691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100"/>
              </a:spcBef>
            </a:pPr>
            <a:r>
              <a:rPr dirty="0"/>
              <a:t>Para</a:t>
            </a:r>
            <a:r>
              <a:rPr spc="-30" dirty="0"/>
              <a:t> </a:t>
            </a:r>
            <a:r>
              <a:rPr dirty="0"/>
              <a:t>quejas</a:t>
            </a:r>
            <a:r>
              <a:rPr spc="-50" dirty="0"/>
              <a:t> </a:t>
            </a:r>
            <a:r>
              <a:rPr dirty="0"/>
              <a:t>y</a:t>
            </a:r>
            <a:r>
              <a:rPr spc="-25" dirty="0"/>
              <a:t> </a:t>
            </a:r>
            <a:r>
              <a:rPr spc="-10" dirty="0"/>
              <a:t>denuncias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8951" y="136423"/>
            <a:ext cx="1463167" cy="790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0" y="-122049"/>
            <a:ext cx="2550667" cy="130314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Dirección</a:t>
            </a:r>
            <a:r>
              <a:rPr spc="-120" dirty="0"/>
              <a:t> </a:t>
            </a:r>
            <a:r>
              <a:rPr spc="70" dirty="0"/>
              <a:t>General</a:t>
            </a:r>
            <a:r>
              <a:rPr spc="-110" dirty="0"/>
              <a:t> </a:t>
            </a:r>
            <a:r>
              <a:rPr spc="75" dirty="0"/>
              <a:t>de</a:t>
            </a:r>
            <a:r>
              <a:rPr spc="-95" dirty="0"/>
              <a:t> </a:t>
            </a:r>
            <a:r>
              <a:rPr spc="70" dirty="0"/>
              <a:t>Universidades</a:t>
            </a:r>
            <a:r>
              <a:rPr spc="-105" dirty="0"/>
              <a:t> </a:t>
            </a:r>
            <a:r>
              <a:rPr spc="60" dirty="0"/>
              <a:t>Tecnológicas</a:t>
            </a:r>
            <a:r>
              <a:rPr spc="-105" dirty="0"/>
              <a:t> </a:t>
            </a:r>
            <a:r>
              <a:rPr dirty="0"/>
              <a:t>y</a:t>
            </a:r>
            <a:r>
              <a:rPr spc="-105" dirty="0"/>
              <a:t> </a:t>
            </a:r>
            <a:r>
              <a:rPr spc="-10" dirty="0"/>
              <a:t>Politécnicas: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pc="85" dirty="0"/>
              <a:t>Correo</a:t>
            </a:r>
            <a:r>
              <a:rPr spc="10" dirty="0"/>
              <a:t> </a:t>
            </a:r>
            <a:r>
              <a:rPr spc="65" dirty="0"/>
              <a:t>electrónico</a:t>
            </a:r>
            <a:r>
              <a:rPr spc="15" dirty="0"/>
              <a:t> </a:t>
            </a:r>
            <a:r>
              <a:rPr dirty="0"/>
              <a:t>especial:</a:t>
            </a:r>
            <a:r>
              <a:rPr spc="25" dirty="0"/>
              <a:t> </a:t>
            </a:r>
            <a:r>
              <a:rPr spc="45" dirty="0">
                <a:hlinkClick r:id="rId4"/>
              </a:rPr>
              <a:t>quejasydenuncias@nube.sep.gob.mx</a:t>
            </a:r>
          </a:p>
          <a:p>
            <a:pPr marL="12700">
              <a:lnSpc>
                <a:spcPct val="100000"/>
              </a:lnSpc>
            </a:pPr>
            <a:r>
              <a:rPr spc="70" dirty="0"/>
              <a:t>Directamente</a:t>
            </a:r>
            <a:r>
              <a:rPr spc="-80" dirty="0"/>
              <a:t> </a:t>
            </a:r>
            <a:r>
              <a:rPr spc="85" dirty="0"/>
              <a:t>en</a:t>
            </a:r>
            <a:r>
              <a:rPr spc="-65" dirty="0"/>
              <a:t> </a:t>
            </a:r>
            <a:r>
              <a:rPr dirty="0"/>
              <a:t>Av.</a:t>
            </a:r>
            <a:r>
              <a:rPr spc="-55" dirty="0"/>
              <a:t> </a:t>
            </a:r>
            <a:r>
              <a:rPr spc="70" dirty="0"/>
              <a:t>Universidad</a:t>
            </a:r>
            <a:r>
              <a:rPr spc="-90" dirty="0"/>
              <a:t> </a:t>
            </a:r>
            <a:r>
              <a:rPr spc="-25" dirty="0"/>
              <a:t>1200,</a:t>
            </a:r>
            <a:r>
              <a:rPr spc="-100" dirty="0"/>
              <a:t> </a:t>
            </a:r>
            <a:r>
              <a:rPr spc="60" dirty="0"/>
              <a:t>sector</a:t>
            </a:r>
            <a:r>
              <a:rPr spc="-80" dirty="0"/>
              <a:t> </a:t>
            </a:r>
            <a:r>
              <a:rPr spc="-10" dirty="0"/>
              <a:t>3-</a:t>
            </a:r>
            <a:r>
              <a:rPr dirty="0"/>
              <a:t>28</a:t>
            </a:r>
            <a:r>
              <a:rPr spc="-85" dirty="0"/>
              <a:t> </a:t>
            </a:r>
            <a:r>
              <a:rPr spc="60" dirty="0"/>
              <a:t>tercer</a:t>
            </a:r>
            <a:r>
              <a:rPr spc="-80" dirty="0"/>
              <a:t> </a:t>
            </a:r>
            <a:r>
              <a:rPr spc="75" dirty="0"/>
              <a:t>piso</a:t>
            </a:r>
            <a:r>
              <a:rPr spc="-65" dirty="0"/>
              <a:t> </a:t>
            </a:r>
            <a:r>
              <a:rPr dirty="0"/>
              <a:t>Col.</a:t>
            </a:r>
            <a:r>
              <a:rPr spc="-60" dirty="0"/>
              <a:t> </a:t>
            </a:r>
            <a:r>
              <a:rPr dirty="0"/>
              <a:t>Xoco,</a:t>
            </a:r>
            <a:r>
              <a:rPr spc="-75" dirty="0"/>
              <a:t> </a:t>
            </a:r>
            <a:r>
              <a:rPr spc="45" dirty="0"/>
              <a:t>Alcaldía</a:t>
            </a:r>
          </a:p>
          <a:p>
            <a:pPr marL="12700">
              <a:lnSpc>
                <a:spcPct val="100000"/>
              </a:lnSpc>
            </a:pPr>
            <a:r>
              <a:rPr spc="75" dirty="0"/>
              <a:t>Benito</a:t>
            </a:r>
            <a:r>
              <a:rPr spc="-90" dirty="0"/>
              <a:t> </a:t>
            </a:r>
            <a:r>
              <a:rPr spc="-10" dirty="0"/>
              <a:t>Juárez,</a:t>
            </a:r>
          </a:p>
          <a:p>
            <a:pPr marL="12700">
              <a:lnSpc>
                <a:spcPct val="100000"/>
              </a:lnSpc>
            </a:pPr>
            <a:r>
              <a:rPr spc="55" dirty="0"/>
              <a:t>CDMX.</a:t>
            </a:r>
            <a:r>
              <a:rPr spc="-85" dirty="0"/>
              <a:t> </a:t>
            </a:r>
            <a:r>
              <a:rPr spc="60" dirty="0"/>
              <a:t>Telefónicamente</a:t>
            </a:r>
            <a:r>
              <a:rPr spc="-110" dirty="0"/>
              <a:t> </a:t>
            </a:r>
            <a:r>
              <a:rPr spc="50" dirty="0"/>
              <a:t>al</a:t>
            </a:r>
            <a:r>
              <a:rPr spc="-90" dirty="0"/>
              <a:t> </a:t>
            </a:r>
            <a:r>
              <a:rPr spc="-25" dirty="0"/>
              <a:t>(55)</a:t>
            </a:r>
            <a:r>
              <a:rPr spc="-95" dirty="0"/>
              <a:t> </a:t>
            </a:r>
            <a:r>
              <a:rPr dirty="0"/>
              <a:t>3601</a:t>
            </a:r>
            <a:r>
              <a:rPr spc="-125" dirty="0"/>
              <a:t> </a:t>
            </a:r>
            <a:r>
              <a:rPr dirty="0"/>
              <a:t>1610</a:t>
            </a:r>
            <a:r>
              <a:rPr spc="-110" dirty="0"/>
              <a:t> </a:t>
            </a:r>
            <a:r>
              <a:rPr spc="105" dirty="0"/>
              <a:t>o</a:t>
            </a:r>
            <a:r>
              <a:rPr spc="-90" dirty="0"/>
              <a:t> </a:t>
            </a:r>
            <a:r>
              <a:rPr spc="50" dirty="0"/>
              <a:t>al</a:t>
            </a:r>
            <a:r>
              <a:rPr spc="-75" dirty="0"/>
              <a:t> </a:t>
            </a:r>
            <a:r>
              <a:rPr spc="85" dirty="0"/>
              <a:t>conmutador</a:t>
            </a:r>
            <a:r>
              <a:rPr spc="-90" dirty="0"/>
              <a:t> </a:t>
            </a:r>
            <a:r>
              <a:rPr spc="75" dirty="0"/>
              <a:t>de</a:t>
            </a:r>
            <a:r>
              <a:rPr spc="-80" dirty="0"/>
              <a:t> </a:t>
            </a:r>
            <a:r>
              <a:rPr spc="50" dirty="0"/>
              <a:t>la</a:t>
            </a:r>
            <a:r>
              <a:rPr spc="-95" dirty="0"/>
              <a:t> </a:t>
            </a:r>
            <a:r>
              <a:rPr dirty="0"/>
              <a:t>SEP</a:t>
            </a:r>
            <a:r>
              <a:rPr spc="-75" dirty="0"/>
              <a:t> </a:t>
            </a:r>
            <a:r>
              <a:rPr spc="-30" dirty="0"/>
              <a:t>(55)</a:t>
            </a:r>
            <a:r>
              <a:rPr spc="-105" dirty="0"/>
              <a:t> </a:t>
            </a:r>
            <a:r>
              <a:rPr spc="-20" dirty="0"/>
              <a:t>3601</a:t>
            </a:r>
          </a:p>
          <a:p>
            <a:pPr marL="12700">
              <a:lnSpc>
                <a:spcPct val="100000"/>
              </a:lnSpc>
            </a:pPr>
            <a:r>
              <a:rPr dirty="0"/>
              <a:t>1600</a:t>
            </a:r>
            <a:r>
              <a:rPr spc="-90" dirty="0"/>
              <a:t> </a:t>
            </a:r>
            <a:r>
              <a:rPr dirty="0"/>
              <a:t>ext.</a:t>
            </a:r>
            <a:r>
              <a:rPr spc="-55" dirty="0"/>
              <a:t> </a:t>
            </a:r>
            <a:r>
              <a:rPr spc="-10" dirty="0"/>
              <a:t>67153</a:t>
            </a:r>
          </a:p>
          <a:p>
            <a:pPr marL="12700">
              <a:lnSpc>
                <a:spcPct val="100000"/>
              </a:lnSpc>
            </a:pPr>
            <a:r>
              <a:rPr spc="85" dirty="0"/>
              <a:t>Correo</a:t>
            </a:r>
            <a:r>
              <a:rPr spc="-100" dirty="0"/>
              <a:t> </a:t>
            </a:r>
            <a:r>
              <a:rPr spc="50" dirty="0"/>
              <a:t>electrónico:</a:t>
            </a:r>
            <a:r>
              <a:rPr spc="-105" dirty="0"/>
              <a:t> </a:t>
            </a:r>
            <a:r>
              <a:rPr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contraloriasocial.dgutyp@nube.sep.gob.mx</a:t>
            </a:r>
          </a:p>
          <a:p>
            <a:pPr marL="157480" indent="-144780">
              <a:lnSpc>
                <a:spcPct val="100000"/>
              </a:lnSpc>
              <a:spcBef>
                <a:spcPts val="2160"/>
              </a:spcBef>
              <a:buChar char="•"/>
              <a:tabLst>
                <a:tab pos="157480" algn="l"/>
              </a:tabLst>
            </a:pPr>
            <a:r>
              <a:rPr spc="95" dirty="0"/>
              <a:t>Órgano</a:t>
            </a:r>
            <a:r>
              <a:rPr spc="-95" dirty="0"/>
              <a:t> </a:t>
            </a:r>
            <a:r>
              <a:rPr spc="60" dirty="0"/>
              <a:t>Interno</a:t>
            </a:r>
            <a:r>
              <a:rPr spc="-110" dirty="0"/>
              <a:t> </a:t>
            </a:r>
            <a:r>
              <a:rPr spc="75" dirty="0"/>
              <a:t>de</a:t>
            </a:r>
            <a:r>
              <a:rPr spc="-95" dirty="0"/>
              <a:t> </a:t>
            </a:r>
            <a:r>
              <a:rPr spc="45" dirty="0"/>
              <a:t>Control:</a:t>
            </a: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dirty="0"/>
              <a:t>Av.</a:t>
            </a:r>
            <a:r>
              <a:rPr spc="-45" dirty="0"/>
              <a:t> </a:t>
            </a:r>
            <a:r>
              <a:rPr spc="70" dirty="0"/>
              <a:t>Universidad</a:t>
            </a:r>
            <a:r>
              <a:rPr spc="-80" dirty="0"/>
              <a:t> </a:t>
            </a:r>
            <a:r>
              <a:rPr spc="-25" dirty="0"/>
              <a:t>1074,</a:t>
            </a:r>
            <a:r>
              <a:rPr spc="-85" dirty="0"/>
              <a:t> </a:t>
            </a:r>
            <a:r>
              <a:rPr dirty="0"/>
              <a:t>Col.</a:t>
            </a:r>
            <a:r>
              <a:rPr spc="-40" dirty="0"/>
              <a:t> </a:t>
            </a:r>
            <a:r>
              <a:rPr dirty="0"/>
              <a:t>Xoco,</a:t>
            </a:r>
            <a:r>
              <a:rPr spc="-85" dirty="0"/>
              <a:t> </a:t>
            </a:r>
            <a:r>
              <a:rPr spc="55" dirty="0"/>
              <a:t>Alcaldía</a:t>
            </a:r>
            <a:r>
              <a:rPr spc="-40" dirty="0"/>
              <a:t> </a:t>
            </a:r>
            <a:r>
              <a:rPr spc="75" dirty="0"/>
              <a:t>Benito</a:t>
            </a:r>
            <a:r>
              <a:rPr spc="-60" dirty="0"/>
              <a:t> </a:t>
            </a:r>
            <a:r>
              <a:rPr spc="-10" dirty="0"/>
              <a:t>Juárez,</a:t>
            </a:r>
            <a:r>
              <a:rPr spc="-85" dirty="0"/>
              <a:t> </a:t>
            </a:r>
            <a:r>
              <a:rPr dirty="0"/>
              <a:t>C.P.</a:t>
            </a:r>
            <a:r>
              <a:rPr spc="-40" dirty="0"/>
              <a:t> </a:t>
            </a:r>
            <a:r>
              <a:rPr spc="-25" dirty="0"/>
              <a:t>03330,</a:t>
            </a:r>
            <a:r>
              <a:rPr spc="-90" dirty="0"/>
              <a:t> </a:t>
            </a:r>
            <a:r>
              <a:rPr spc="70" dirty="0"/>
              <a:t>CDMX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BEC4B6-5459-4ED0-A68A-1772704051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27" y="184919"/>
            <a:ext cx="1645073" cy="6277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24015BD-ADA2-4011-AFF5-388ADBF30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"/>
            <a:ext cx="3841771" cy="14659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219" y="81229"/>
            <a:ext cx="6557581" cy="1471992"/>
          </a:xfrm>
          <a:prstGeom prst="rect">
            <a:avLst/>
          </a:prstGeom>
        </p:spPr>
        <p:txBody>
          <a:bodyPr vert="horz" wrap="square" lIns="0" tIns="360476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0"/>
              </a:spcBef>
            </a:pPr>
            <a:r>
              <a:rPr dirty="0"/>
              <a:t>¿QUÉ</a:t>
            </a:r>
            <a:r>
              <a:rPr spc="-75" dirty="0"/>
              <a:t> </a:t>
            </a:r>
            <a:r>
              <a:rPr dirty="0"/>
              <a:t>ES</a:t>
            </a:r>
            <a:r>
              <a:rPr spc="-70" dirty="0"/>
              <a:t> </a:t>
            </a:r>
            <a:r>
              <a:rPr dirty="0"/>
              <a:t>LA</a:t>
            </a:r>
            <a:r>
              <a:rPr spc="-60" dirty="0"/>
              <a:t> </a:t>
            </a:r>
            <a:r>
              <a:rPr spc="-10" dirty="0"/>
              <a:t>CONTRALORÍA</a:t>
            </a:r>
            <a:r>
              <a:rPr spc="-85" dirty="0"/>
              <a:t> </a:t>
            </a:r>
            <a:r>
              <a:rPr spc="-10" dirty="0"/>
              <a:t>SOCIAL?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4455" y="195836"/>
            <a:ext cx="1463167" cy="790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 rotWithShape="1">
          <a:blip r:embed="rId3" cstate="print"/>
          <a:srcRect t="16548" b="16625"/>
          <a:stretch/>
        </p:blipFill>
        <p:spPr>
          <a:xfrm>
            <a:off x="7913787" y="195836"/>
            <a:ext cx="2550668" cy="7908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831" y="2859023"/>
            <a:ext cx="10232898" cy="38031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23923" y="1806321"/>
            <a:ext cx="10607245" cy="4410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ahoma"/>
                <a:cs typeface="Tahoma"/>
              </a:rPr>
              <a:t>“</a:t>
            </a:r>
            <a:r>
              <a:rPr sz="1800" spc="-50" dirty="0">
                <a:latin typeface="Arial Black"/>
                <a:cs typeface="Arial Black"/>
              </a:rPr>
              <a:t>La</a:t>
            </a:r>
            <a:r>
              <a:rPr sz="1800" spc="-125" dirty="0">
                <a:latin typeface="Arial Black"/>
                <a:cs typeface="Arial Black"/>
              </a:rPr>
              <a:t> </a:t>
            </a:r>
            <a:r>
              <a:rPr sz="1800" spc="-85" dirty="0">
                <a:latin typeface="Arial Black"/>
                <a:cs typeface="Arial Black"/>
              </a:rPr>
              <a:t>Contraloría</a:t>
            </a:r>
            <a:r>
              <a:rPr sz="1800" spc="-145" dirty="0">
                <a:latin typeface="Arial Black"/>
                <a:cs typeface="Arial Black"/>
              </a:rPr>
              <a:t> </a:t>
            </a:r>
            <a:r>
              <a:rPr sz="1800" spc="-155" dirty="0">
                <a:latin typeface="Arial Black"/>
                <a:cs typeface="Arial Black"/>
              </a:rPr>
              <a:t>Social</a:t>
            </a:r>
            <a:r>
              <a:rPr sz="1800" spc="-120" dirty="0">
                <a:latin typeface="Arial Black"/>
                <a:cs typeface="Arial Black"/>
              </a:rPr>
              <a:t> </a:t>
            </a:r>
            <a:r>
              <a:rPr sz="1800" spc="60" dirty="0">
                <a:latin typeface="Tahoma"/>
                <a:cs typeface="Tahoma"/>
              </a:rPr>
              <a:t>es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el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mecanismo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beneficiarios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manera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organizada,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para </a:t>
            </a:r>
            <a:r>
              <a:rPr sz="1800" u="sng" spc="-8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verificar</a:t>
            </a:r>
            <a:r>
              <a:rPr sz="1800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sng" spc="-10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el</a:t>
            </a:r>
            <a:r>
              <a:rPr sz="1800" u="sng" spc="-1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sng" spc="-8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cumplimiento</a:t>
            </a:r>
            <a:r>
              <a:rPr sz="1800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sng" spc="-1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 </a:t>
            </a:r>
            <a:r>
              <a:rPr sz="1800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las</a:t>
            </a:r>
            <a:r>
              <a:rPr sz="1800" u="sng" spc="-1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metas</a:t>
            </a:r>
            <a:r>
              <a:rPr sz="1800" u="sng" spc="-9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correcta</a:t>
            </a:r>
            <a:r>
              <a:rPr sz="1800" u="sng" spc="-1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sng" spc="-12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aplicación </a:t>
            </a:r>
            <a:r>
              <a:rPr sz="1800" u="sng" spc="-1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 </a:t>
            </a:r>
            <a:r>
              <a:rPr sz="1800" u="sng" spc="-12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los</a:t>
            </a:r>
            <a:r>
              <a:rPr sz="1800" u="sng" spc="-10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sng" spc="-12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recursos 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públicos</a:t>
            </a:r>
            <a:r>
              <a:rPr sz="1800" spc="-40" dirty="0">
                <a:latin typeface="Arial Black"/>
                <a:cs typeface="Arial Black"/>
              </a:rPr>
              <a:t> </a:t>
            </a:r>
            <a:r>
              <a:rPr sz="1800" spc="75" dirty="0">
                <a:latin typeface="Tahoma"/>
                <a:cs typeface="Tahoma"/>
              </a:rPr>
              <a:t>asignados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a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los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programas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desarrollo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social”</a:t>
            </a:r>
            <a:endParaRPr sz="1800" dirty="0">
              <a:latin typeface="Tahoma"/>
              <a:cs typeface="Tahoma"/>
            </a:endParaRPr>
          </a:p>
          <a:p>
            <a:pPr marL="297815" marR="535940" indent="-285750" algn="just">
              <a:lnSpc>
                <a:spcPct val="100000"/>
              </a:lnSpc>
              <a:spcBef>
                <a:spcPts val="2115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spc="50" dirty="0">
                <a:latin typeface="Tahoma"/>
                <a:cs typeface="Tahoma"/>
              </a:rPr>
              <a:t>Solicitar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información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a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autoridades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federales,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estatales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municipales 	</a:t>
            </a:r>
            <a:r>
              <a:rPr sz="1800" spc="70" dirty="0">
                <a:latin typeface="Tahoma"/>
                <a:cs typeface="Tahoma"/>
              </a:rPr>
              <a:t>responsables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los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programas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desarrollo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social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que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considere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necesaria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para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el 	</a:t>
            </a:r>
            <a:r>
              <a:rPr sz="1800" spc="85" dirty="0">
                <a:latin typeface="Tahoma"/>
                <a:cs typeface="Tahoma"/>
              </a:rPr>
              <a:t>desempeño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sus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5" dirty="0" err="1">
                <a:latin typeface="Tahoma"/>
                <a:cs typeface="Tahoma"/>
              </a:rPr>
              <a:t>funciones</a:t>
            </a:r>
            <a:r>
              <a:rPr lang="es-MX" sz="1800" spc="65" dirty="0">
                <a:latin typeface="Tahoma"/>
                <a:cs typeface="Tahoma"/>
              </a:rPr>
              <a:t>;</a:t>
            </a:r>
            <a:endParaRPr sz="1800" dirty="0">
              <a:latin typeface="Tahoma"/>
              <a:cs typeface="Tahoma"/>
            </a:endParaRPr>
          </a:p>
          <a:p>
            <a:pPr marL="297815" marR="1185545" indent="-28575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spc="55" dirty="0">
                <a:latin typeface="Tahoma"/>
                <a:cs typeface="Tahoma"/>
              </a:rPr>
              <a:t>Vigilar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el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ejercicio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recursos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públicos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y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aplicación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los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85" dirty="0" err="1">
                <a:latin typeface="Tahoma"/>
                <a:cs typeface="Tahoma"/>
              </a:rPr>
              <a:t>programas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</a:t>
            </a:r>
            <a:r>
              <a:rPr lang="es-MX" sz="1800" spc="5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	</a:t>
            </a:r>
            <a:r>
              <a:rPr sz="1800" spc="70" dirty="0">
                <a:latin typeface="Tahoma"/>
                <a:cs typeface="Tahoma"/>
              </a:rPr>
              <a:t>desarrollo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social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conforme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a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Ley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a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reglas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5" dirty="0" err="1">
                <a:latin typeface="Tahoma"/>
                <a:cs typeface="Tahoma"/>
              </a:rPr>
              <a:t>operación</a:t>
            </a:r>
            <a:r>
              <a:rPr lang="es-MX" sz="1800" spc="65" dirty="0">
                <a:latin typeface="Tahoma"/>
                <a:cs typeface="Tahoma"/>
              </a:rPr>
              <a:t>;</a:t>
            </a:r>
            <a:endParaRPr sz="1800" dirty="0">
              <a:latin typeface="Tahoma"/>
              <a:cs typeface="Tahoma"/>
            </a:endParaRPr>
          </a:p>
          <a:p>
            <a:pPr marL="297815" marR="734060" indent="-285750" algn="just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spc="60" dirty="0">
                <a:latin typeface="Tahoma"/>
                <a:cs typeface="Tahoma"/>
              </a:rPr>
              <a:t>Emitir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informes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sobre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el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desempeño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los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programas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ejecución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recursos 	</a:t>
            </a:r>
            <a:r>
              <a:rPr sz="1800" spc="65" dirty="0" err="1">
                <a:latin typeface="Tahoma"/>
                <a:cs typeface="Tahoma"/>
              </a:rPr>
              <a:t>públicos</a:t>
            </a:r>
            <a:r>
              <a:rPr lang="es-MX" sz="1800" spc="65" dirty="0">
                <a:latin typeface="Tahoma"/>
                <a:cs typeface="Tahoma"/>
              </a:rPr>
              <a:t>;</a:t>
            </a:r>
            <a:endParaRPr sz="1800" dirty="0">
              <a:latin typeface="Tahoma"/>
              <a:cs typeface="Tahoma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spc="75" dirty="0">
                <a:latin typeface="Tahoma"/>
                <a:cs typeface="Tahoma"/>
              </a:rPr>
              <a:t>Atender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investigar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quejas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denuncias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presentadas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sobre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aplicación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ejecución</a:t>
            </a:r>
            <a:endParaRPr sz="1800" dirty="0">
              <a:latin typeface="Tahoma"/>
              <a:cs typeface="Tahoma"/>
            </a:endParaRPr>
          </a:p>
          <a:p>
            <a:pPr marL="299085" algn="just">
              <a:lnSpc>
                <a:spcPct val="100000"/>
              </a:lnSpc>
            </a:pP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programas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y</a:t>
            </a:r>
            <a:endParaRPr sz="1800" dirty="0">
              <a:latin typeface="Tahoma"/>
              <a:cs typeface="Tahoma"/>
            </a:endParaRPr>
          </a:p>
          <a:p>
            <a:pPr marL="297815" marR="204470" indent="-28575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spc="70" dirty="0">
                <a:latin typeface="Tahoma"/>
                <a:cs typeface="Tahoma"/>
              </a:rPr>
              <a:t>Presentar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ante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autoridad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competente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quejas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denuncias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que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puedan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dar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lugar 	</a:t>
            </a:r>
            <a:r>
              <a:rPr sz="1800" spc="50" dirty="0">
                <a:latin typeface="Tahoma"/>
                <a:cs typeface="Tahoma"/>
              </a:rPr>
              <a:t>al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fincamiento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responsabilidades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administrativas,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civiles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o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penales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relacionadas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con 	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 err="1">
                <a:latin typeface="Tahoma"/>
                <a:cs typeface="Tahoma"/>
              </a:rPr>
              <a:t>programas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45" dirty="0" err="1">
                <a:latin typeface="Tahoma"/>
                <a:cs typeface="Tahoma"/>
              </a:rPr>
              <a:t>sociales</a:t>
            </a:r>
            <a:r>
              <a:rPr lang="es-MX" sz="1800" spc="45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3F9B76-BA32-4E75-9FA2-EBC462B9D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89" y="189510"/>
            <a:ext cx="1645073" cy="627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645" y="592882"/>
            <a:ext cx="4952899" cy="731405"/>
          </a:xfrm>
          <a:prstGeom prst="rect">
            <a:avLst/>
          </a:prstGeom>
        </p:spPr>
        <p:txBody>
          <a:bodyPr vert="horz" wrap="square" lIns="0" tIns="175691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100"/>
              </a:spcBef>
            </a:pPr>
            <a:r>
              <a:rPr dirty="0"/>
              <a:t>Objetivos</a:t>
            </a:r>
            <a:r>
              <a:rPr spc="-35" dirty="0"/>
              <a:t> </a:t>
            </a:r>
            <a:r>
              <a:rPr dirty="0"/>
              <a:t>y</a:t>
            </a:r>
            <a:r>
              <a:rPr spc="-15" dirty="0"/>
              <a:t> </a:t>
            </a:r>
            <a:r>
              <a:rPr spc="-10" dirty="0"/>
              <a:t>beneficios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2675" y="136397"/>
            <a:ext cx="1639443" cy="8860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3092" y="0"/>
            <a:ext cx="2759583" cy="130314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11894" y="1828800"/>
            <a:ext cx="8527506" cy="40959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indent="-14478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57480" algn="l"/>
              </a:tabLst>
            </a:pPr>
            <a:r>
              <a:rPr sz="2400" spc="10" dirty="0">
                <a:latin typeface="Tahoma"/>
                <a:cs typeface="Tahoma"/>
              </a:rPr>
              <a:t>Vigila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50" dirty="0">
                <a:latin typeface="Tahoma"/>
                <a:cs typeface="Tahoma"/>
              </a:rPr>
              <a:t>el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85" dirty="0">
                <a:latin typeface="Tahoma"/>
                <a:cs typeface="Tahoma"/>
              </a:rPr>
              <a:t>cumplimiento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del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ejercicio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75" dirty="0">
                <a:latin typeface="Tahoma"/>
                <a:cs typeface="Tahoma"/>
              </a:rPr>
              <a:t>de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los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45" dirty="0">
                <a:latin typeface="Tahoma"/>
                <a:cs typeface="Tahoma"/>
              </a:rPr>
              <a:t>recursos.</a:t>
            </a:r>
            <a:endParaRPr sz="2400" dirty="0">
              <a:latin typeface="Tahoma"/>
              <a:cs typeface="Tahoma"/>
            </a:endParaRPr>
          </a:p>
          <a:p>
            <a:pPr marL="157480" indent="-144780" algn="just">
              <a:lnSpc>
                <a:spcPct val="100000"/>
              </a:lnSpc>
              <a:spcBef>
                <a:spcPts val="2160"/>
              </a:spcBef>
              <a:buChar char="•"/>
              <a:tabLst>
                <a:tab pos="157480" algn="l"/>
              </a:tabLst>
            </a:pPr>
            <a:r>
              <a:rPr sz="2400" dirty="0">
                <a:latin typeface="Tahoma"/>
                <a:cs typeface="Tahoma"/>
              </a:rPr>
              <a:t>Verifica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85" dirty="0">
                <a:latin typeface="Tahoma"/>
                <a:cs typeface="Tahoma"/>
              </a:rPr>
              <a:t>que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los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85" dirty="0">
                <a:latin typeface="Tahoma"/>
                <a:cs typeface="Tahoma"/>
              </a:rPr>
              <a:t>programas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75" dirty="0">
                <a:latin typeface="Tahoma"/>
                <a:cs typeface="Tahoma"/>
              </a:rPr>
              <a:t>de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desarrollo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55" dirty="0">
                <a:latin typeface="Tahoma"/>
                <a:cs typeface="Tahoma"/>
              </a:rPr>
              <a:t>social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cumplan</a:t>
            </a:r>
            <a:endParaRPr sz="2400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2400" spc="75" dirty="0">
                <a:latin typeface="Tahoma"/>
                <a:cs typeface="Tahoma"/>
              </a:rPr>
              <a:t>sus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objetivos.</a:t>
            </a:r>
            <a:endParaRPr sz="2400" dirty="0">
              <a:latin typeface="Tahoma"/>
              <a:cs typeface="Tahoma"/>
            </a:endParaRPr>
          </a:p>
          <a:p>
            <a:pPr marL="157480" indent="-144780" algn="just">
              <a:lnSpc>
                <a:spcPct val="100000"/>
              </a:lnSpc>
              <a:spcBef>
                <a:spcPts val="2160"/>
              </a:spcBef>
              <a:buChar char="•"/>
              <a:tabLst>
                <a:tab pos="157480" algn="l"/>
              </a:tabLst>
            </a:pPr>
            <a:r>
              <a:rPr sz="2400" dirty="0">
                <a:latin typeface="Tahoma"/>
                <a:cs typeface="Tahoma"/>
              </a:rPr>
              <a:t>Incentiva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55" dirty="0">
                <a:latin typeface="Tahoma"/>
                <a:cs typeface="Tahoma"/>
              </a:rPr>
              <a:t>fortalece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50" dirty="0">
                <a:latin typeface="Tahoma"/>
                <a:cs typeface="Tahoma"/>
              </a:rPr>
              <a:t>la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60" dirty="0">
                <a:latin typeface="Tahoma"/>
                <a:cs typeface="Tahoma"/>
              </a:rPr>
              <a:t>participación</a:t>
            </a:r>
            <a:r>
              <a:rPr sz="2400" spc="-10" dirty="0">
                <a:latin typeface="Tahoma"/>
                <a:cs typeface="Tahoma"/>
              </a:rPr>
              <a:t> social.</a:t>
            </a:r>
            <a:endParaRPr sz="2400" dirty="0">
              <a:latin typeface="Tahoma"/>
              <a:cs typeface="Tahoma"/>
            </a:endParaRPr>
          </a:p>
          <a:p>
            <a:pPr marL="157480" indent="-144780" algn="just">
              <a:lnSpc>
                <a:spcPct val="100000"/>
              </a:lnSpc>
              <a:spcBef>
                <a:spcPts val="2165"/>
              </a:spcBef>
              <a:buChar char="•"/>
              <a:tabLst>
                <a:tab pos="157480" algn="l"/>
              </a:tabLst>
            </a:pPr>
            <a:r>
              <a:rPr sz="2400" spc="60" dirty="0">
                <a:latin typeface="Tahoma"/>
                <a:cs typeface="Tahoma"/>
              </a:rPr>
              <a:t>Ayuda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85" dirty="0">
                <a:latin typeface="Tahoma"/>
                <a:cs typeface="Tahoma"/>
              </a:rPr>
              <a:t>en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spc="50" dirty="0">
                <a:latin typeface="Tahoma"/>
                <a:cs typeface="Tahoma"/>
              </a:rPr>
              <a:t>el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spc="80" dirty="0">
                <a:latin typeface="Tahoma"/>
                <a:cs typeface="Tahoma"/>
              </a:rPr>
              <a:t>combate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55" dirty="0">
                <a:latin typeface="Tahoma"/>
                <a:cs typeface="Tahoma"/>
              </a:rPr>
              <a:t>a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55" dirty="0">
                <a:latin typeface="Tahoma"/>
                <a:cs typeface="Tahoma"/>
              </a:rPr>
              <a:t>la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80" dirty="0">
                <a:latin typeface="Tahoma"/>
                <a:cs typeface="Tahoma"/>
              </a:rPr>
              <a:t>corrupción</a:t>
            </a:r>
            <a:r>
              <a:rPr sz="2400" spc="-120" dirty="0">
                <a:latin typeface="Tahoma"/>
                <a:cs typeface="Tahoma"/>
              </a:rPr>
              <a:t> </a:t>
            </a:r>
            <a:r>
              <a:rPr sz="2400" spc="85" dirty="0">
                <a:latin typeface="Tahoma"/>
                <a:cs typeface="Tahoma"/>
              </a:rPr>
              <a:t>en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spc="50" dirty="0">
                <a:latin typeface="Tahoma"/>
                <a:cs typeface="Tahoma"/>
              </a:rPr>
              <a:t>la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spc="60" dirty="0">
                <a:latin typeface="Tahoma"/>
                <a:cs typeface="Tahoma"/>
              </a:rPr>
              <a:t>gestión</a:t>
            </a:r>
            <a:endParaRPr sz="2400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2400" spc="-10" dirty="0">
                <a:latin typeface="Tahoma"/>
                <a:cs typeface="Tahoma"/>
              </a:rPr>
              <a:t>pública.</a:t>
            </a:r>
            <a:endParaRPr sz="2400" dirty="0">
              <a:latin typeface="Tahoma"/>
              <a:cs typeface="Tahoma"/>
            </a:endParaRPr>
          </a:p>
          <a:p>
            <a:pPr marL="157480" indent="-144780" algn="just">
              <a:lnSpc>
                <a:spcPct val="100000"/>
              </a:lnSpc>
              <a:spcBef>
                <a:spcPts val="2160"/>
              </a:spcBef>
              <a:buChar char="•"/>
              <a:tabLst>
                <a:tab pos="157480" algn="l"/>
              </a:tabLst>
            </a:pPr>
            <a:r>
              <a:rPr sz="2400" spc="50" dirty="0">
                <a:latin typeface="Tahoma"/>
                <a:cs typeface="Tahoma"/>
              </a:rPr>
              <a:t>Supervisa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spc="50" dirty="0">
                <a:latin typeface="Tahoma"/>
                <a:cs typeface="Tahoma"/>
              </a:rPr>
              <a:t>la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spc="65" dirty="0">
                <a:latin typeface="Tahoma"/>
                <a:cs typeface="Tahoma"/>
              </a:rPr>
              <a:t>correcta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spc="65" dirty="0">
                <a:latin typeface="Tahoma"/>
                <a:cs typeface="Tahoma"/>
              </a:rPr>
              <a:t>aplicación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75" dirty="0">
                <a:latin typeface="Tahoma"/>
                <a:cs typeface="Tahoma"/>
              </a:rPr>
              <a:t>de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los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recursos</a:t>
            </a:r>
            <a:r>
              <a:rPr sz="2400" spc="-114" dirty="0">
                <a:latin typeface="Tahoma"/>
                <a:cs typeface="Tahoma"/>
              </a:rPr>
              <a:t> </a:t>
            </a:r>
            <a:r>
              <a:rPr sz="2400" spc="65" dirty="0">
                <a:latin typeface="Tahoma"/>
                <a:cs typeface="Tahoma"/>
              </a:rPr>
              <a:t>públicos</a:t>
            </a:r>
            <a:endParaRPr sz="2400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2400" spc="75" dirty="0">
                <a:latin typeface="Tahoma"/>
                <a:cs typeface="Tahoma"/>
              </a:rPr>
              <a:t>asignados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50" dirty="0">
                <a:latin typeface="Tahoma"/>
                <a:cs typeface="Tahoma"/>
              </a:rPr>
              <a:t>al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40" dirty="0">
                <a:latin typeface="Tahoma"/>
                <a:cs typeface="Tahoma"/>
              </a:rPr>
              <a:t>proyecto.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1FEB5F-ED82-4ED3-9B34-69085174D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11" y="265578"/>
            <a:ext cx="1645073" cy="62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01" y="81229"/>
            <a:ext cx="4800499" cy="772698"/>
          </a:xfrm>
          <a:prstGeom prst="rect">
            <a:avLst/>
          </a:prstGeom>
        </p:spPr>
        <p:txBody>
          <a:bodyPr vert="horz" wrap="square" lIns="0" tIns="216585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00"/>
              </a:spcBef>
            </a:pPr>
            <a:r>
              <a:rPr dirty="0"/>
              <a:t>¿Quiénes</a:t>
            </a:r>
            <a:r>
              <a:rPr spc="-60" dirty="0"/>
              <a:t> </a:t>
            </a:r>
            <a:r>
              <a:rPr spc="-10" dirty="0"/>
              <a:t>participan?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8951" y="136423"/>
            <a:ext cx="1463167" cy="790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7519" y="0"/>
            <a:ext cx="2550668" cy="130314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01821" y="1953259"/>
            <a:ext cx="3236595" cy="3788538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30"/>
              </a:spcBef>
            </a:pPr>
            <a:r>
              <a:rPr sz="1800" b="1" spc="-10" dirty="0">
                <a:latin typeface="Arial"/>
                <a:cs typeface="Arial"/>
              </a:rPr>
              <a:t>COMITÉ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7C7C7C"/>
                </a:solidFill>
                <a:latin typeface="Arial MT"/>
                <a:cs typeface="Arial MT"/>
              </a:rPr>
              <a:t>COMUNIDAD</a:t>
            </a:r>
            <a:r>
              <a:rPr sz="1800" spc="-110" dirty="0">
                <a:solidFill>
                  <a:srgbClr val="7C7C7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 MT"/>
                <a:cs typeface="Arial MT"/>
              </a:rPr>
              <a:t>UNIVERSITARIA</a:t>
            </a:r>
            <a:r>
              <a:rPr lang="es-MX" sz="1800" spc="-10" dirty="0">
                <a:solidFill>
                  <a:srgbClr val="7C7C7C"/>
                </a:solidFill>
                <a:latin typeface="Arial MT"/>
                <a:cs typeface="Arial MT"/>
              </a:rPr>
              <a:t> DE LA UPH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35"/>
              </a:spcBef>
            </a:pPr>
            <a:endParaRPr sz="1800" dirty="0">
              <a:latin typeface="Arial MT"/>
              <a:cs typeface="Arial MT"/>
            </a:endParaRPr>
          </a:p>
          <a:p>
            <a:pPr marL="48895" algn="ctr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INSTANCIA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EJECUTORA</a:t>
            </a:r>
            <a:endParaRPr sz="1800" dirty="0">
              <a:latin typeface="Arial"/>
              <a:cs typeface="Arial"/>
            </a:endParaRPr>
          </a:p>
          <a:p>
            <a:pPr marL="626110" marR="573405" indent="-4445" algn="ctr">
              <a:lnSpc>
                <a:spcPct val="86400"/>
              </a:lnSpc>
              <a:spcBef>
                <a:spcPts val="725"/>
              </a:spcBef>
            </a:pPr>
            <a:r>
              <a:rPr sz="1800" spc="-10" dirty="0">
                <a:solidFill>
                  <a:srgbClr val="7C7C7C"/>
                </a:solidFill>
                <a:latin typeface="Arial MT"/>
                <a:cs typeface="Arial MT"/>
              </a:rPr>
              <a:t>UNIVERSIDAD</a:t>
            </a:r>
            <a:r>
              <a:rPr lang="es-MX" sz="1800" spc="-10" dirty="0">
                <a:solidFill>
                  <a:srgbClr val="7C7C7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7C7C7C"/>
                </a:solidFill>
                <a:latin typeface="Arial MT"/>
                <a:cs typeface="Arial MT"/>
              </a:rPr>
              <a:t>POLITÉCNICA</a:t>
            </a:r>
            <a:r>
              <a:rPr lang="es-MX" sz="1800" spc="-10" dirty="0">
                <a:solidFill>
                  <a:srgbClr val="7C7C7C"/>
                </a:solidFill>
                <a:latin typeface="Arial MT"/>
                <a:cs typeface="Arial MT"/>
              </a:rPr>
              <a:t> DE HUEJUTA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800" dirty="0">
              <a:latin typeface="Arial MT"/>
              <a:cs typeface="Arial MT"/>
            </a:endParaRPr>
          </a:p>
          <a:p>
            <a:pPr marL="201930" algn="ctr">
              <a:lnSpc>
                <a:spcPct val="100000"/>
              </a:lnSpc>
            </a:pPr>
            <a:r>
              <a:rPr sz="1800" b="1" spc="-25" dirty="0">
                <a:latin typeface="Arial"/>
                <a:cs typeface="Arial"/>
              </a:rPr>
              <a:t>INSTANCIA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NORMATIVA</a:t>
            </a:r>
            <a:endParaRPr sz="1800" dirty="0">
              <a:latin typeface="Arial"/>
              <a:cs typeface="Arial"/>
            </a:endParaRPr>
          </a:p>
          <a:p>
            <a:pPr marL="200660" algn="ctr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7C7C7C"/>
                </a:solidFill>
                <a:latin typeface="Arial MT"/>
                <a:cs typeface="Arial MT"/>
              </a:rPr>
              <a:t>DGUTYP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0375" y="5506923"/>
            <a:ext cx="21647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 Black"/>
                <a:cs typeface="Arial Black"/>
              </a:rPr>
              <a:t>SECRETARÍA ANTICORRUPCIÓN </a:t>
            </a:r>
            <a:r>
              <a:rPr sz="1800" spc="-280" dirty="0">
                <a:latin typeface="Arial Black"/>
                <a:cs typeface="Arial Black"/>
              </a:rPr>
              <a:t>Y</a:t>
            </a:r>
            <a:r>
              <a:rPr sz="1800" spc="-125" dirty="0">
                <a:latin typeface="Arial Black"/>
                <a:cs typeface="Arial Black"/>
              </a:rPr>
              <a:t> </a:t>
            </a:r>
            <a:r>
              <a:rPr sz="1800" spc="-180" dirty="0">
                <a:latin typeface="Arial Black"/>
                <a:cs typeface="Arial Black"/>
              </a:rPr>
              <a:t>BUEN</a:t>
            </a:r>
            <a:r>
              <a:rPr sz="1800" spc="-105" dirty="0">
                <a:latin typeface="Arial Black"/>
                <a:cs typeface="Arial Black"/>
              </a:rPr>
              <a:t> </a:t>
            </a:r>
            <a:r>
              <a:rPr sz="1800" spc="-140" dirty="0">
                <a:latin typeface="Arial Black"/>
                <a:cs typeface="Arial Black"/>
              </a:rPr>
              <a:t>GOBIERNO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01" y="81229"/>
            <a:ext cx="502909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100"/>
              </a:spcBef>
            </a:pPr>
            <a:r>
              <a:rPr dirty="0"/>
              <a:t>¿Qué</a:t>
            </a:r>
            <a:r>
              <a:rPr spc="-30" dirty="0"/>
              <a:t> </a:t>
            </a:r>
            <a:r>
              <a:rPr dirty="0"/>
              <a:t>actividades</a:t>
            </a:r>
            <a:r>
              <a:rPr spc="-35" dirty="0"/>
              <a:t> </a:t>
            </a:r>
            <a:r>
              <a:rPr dirty="0"/>
              <a:t>realiza</a:t>
            </a:r>
            <a:r>
              <a:rPr spc="-10" dirty="0"/>
              <a:t> </a:t>
            </a:r>
            <a:r>
              <a:rPr dirty="0"/>
              <a:t>el</a:t>
            </a:r>
            <a:r>
              <a:rPr spc="-15" dirty="0"/>
              <a:t> </a:t>
            </a:r>
            <a:r>
              <a:rPr spc="-10" dirty="0"/>
              <a:t>Comité?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8951" y="136423"/>
            <a:ext cx="1463167" cy="790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8980" y="12"/>
            <a:ext cx="2550668" cy="12461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2400" y="1415359"/>
            <a:ext cx="11887200" cy="51789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Calibri"/>
                <a:cs typeface="Calibri"/>
              </a:rPr>
              <a:t>LOS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COMITÉS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CONTRALORÍA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SOCIAL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MANERA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LIBRE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VOLUNTARIA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PODRÁN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REALIZAR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SIGUIENTES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ACTIVIDADES: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600" dirty="0">
              <a:latin typeface="Calibri"/>
              <a:cs typeface="Calibri"/>
            </a:endParaRPr>
          </a:p>
          <a:p>
            <a:pPr marL="251460" marR="162560" indent="164465">
              <a:lnSpc>
                <a:spcPct val="100000"/>
              </a:lnSpc>
              <a:buFont typeface="Arial Black"/>
              <a:buAutoNum type="romanUcPeriod"/>
              <a:tabLst>
                <a:tab pos="415925" algn="l"/>
              </a:tabLst>
            </a:pPr>
            <a:r>
              <a:rPr sz="1600" spc="10" dirty="0">
                <a:latin typeface="Tahoma"/>
                <a:cs typeface="Tahoma"/>
              </a:rPr>
              <a:t>Solicitar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a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la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Instancia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Normativa,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Oficina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Representación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Federal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o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a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las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instancias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ejecutoras la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información </a:t>
            </a:r>
            <a:r>
              <a:rPr sz="1600" spc="55" dirty="0">
                <a:latin typeface="Tahoma"/>
                <a:cs typeface="Tahoma"/>
              </a:rPr>
              <a:t>pública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relacionada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con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operación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del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programa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federal;</a:t>
            </a:r>
            <a:endParaRPr sz="1600" dirty="0">
              <a:latin typeface="Tahoma"/>
              <a:cs typeface="Tahoma"/>
            </a:endParaRPr>
          </a:p>
          <a:p>
            <a:pPr marL="485140" indent="-233679">
              <a:lnSpc>
                <a:spcPct val="100000"/>
              </a:lnSpc>
              <a:spcBef>
                <a:spcPts val="1680"/>
              </a:spcBef>
              <a:buAutoNum type="romanUcPeriod"/>
              <a:tabLst>
                <a:tab pos="485140" algn="l"/>
              </a:tabLst>
            </a:pPr>
            <a:r>
              <a:rPr sz="1600" spc="-65" dirty="0">
                <a:latin typeface="Arial Black"/>
                <a:cs typeface="Arial Black"/>
              </a:rPr>
              <a:t>Vigilar</a:t>
            </a:r>
            <a:r>
              <a:rPr sz="1600" spc="-90" dirty="0">
                <a:latin typeface="Arial Black"/>
                <a:cs typeface="Arial Black"/>
              </a:rPr>
              <a:t> </a:t>
            </a:r>
            <a:r>
              <a:rPr sz="1600" spc="-20" dirty="0">
                <a:latin typeface="Arial Black"/>
                <a:cs typeface="Arial Black"/>
              </a:rPr>
              <a:t>que:</a:t>
            </a:r>
            <a:endParaRPr sz="1600" dirty="0">
              <a:latin typeface="Arial Black"/>
              <a:cs typeface="Arial Black"/>
            </a:endParaRPr>
          </a:p>
          <a:p>
            <a:pPr marL="459105" lvl="1" indent="-207645">
              <a:lnSpc>
                <a:spcPct val="100000"/>
              </a:lnSpc>
              <a:spcBef>
                <a:spcPts val="1680"/>
              </a:spcBef>
              <a:buAutoNum type="alphaLcParenR"/>
              <a:tabLst>
                <a:tab pos="459105" algn="l"/>
              </a:tabLst>
            </a:pPr>
            <a:r>
              <a:rPr sz="1600" spc="10" dirty="0">
                <a:latin typeface="Tahoma"/>
                <a:cs typeface="Tahoma"/>
              </a:rPr>
              <a:t>Se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difunda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información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suficiente,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veraz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y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oportuna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sobre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la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operación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del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programa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federal.</a:t>
            </a:r>
            <a:endParaRPr sz="1600" dirty="0">
              <a:latin typeface="Tahoma"/>
              <a:cs typeface="Tahoma"/>
            </a:endParaRPr>
          </a:p>
          <a:p>
            <a:pPr marL="251460" marR="697230" lvl="1" indent="218440">
              <a:lnSpc>
                <a:spcPct val="100000"/>
              </a:lnSpc>
              <a:buAutoNum type="alphaLcParenR"/>
              <a:tabLst>
                <a:tab pos="469900" algn="l"/>
              </a:tabLst>
            </a:pPr>
            <a:r>
              <a:rPr sz="1600" spc="20" dirty="0">
                <a:latin typeface="Tahoma"/>
                <a:cs typeface="Tahoma"/>
              </a:rPr>
              <a:t>El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ejercicio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los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recursos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públicos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para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los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beneficios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otorgados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por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el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programa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federal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sea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oportuno, transparente,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observante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las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reglas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operación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-35" dirty="0">
                <a:latin typeface="Tahoma"/>
                <a:cs typeface="Tahoma"/>
              </a:rPr>
              <a:t>y,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en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su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caso,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normativa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aplicable.</a:t>
            </a:r>
            <a:endParaRPr sz="1600" dirty="0">
              <a:latin typeface="Tahoma"/>
              <a:cs typeface="Tahoma"/>
            </a:endParaRPr>
          </a:p>
          <a:p>
            <a:pPr marL="251460" marR="701675" lvl="1" indent="194310">
              <a:lnSpc>
                <a:spcPct val="100000"/>
              </a:lnSpc>
              <a:buAutoNum type="alphaLcParenR"/>
              <a:tabLst>
                <a:tab pos="445770" algn="l"/>
              </a:tabLst>
            </a:pPr>
            <a:r>
              <a:rPr sz="1600" dirty="0">
                <a:latin typeface="Tahoma"/>
                <a:cs typeface="Tahoma"/>
              </a:rPr>
              <a:t>Las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personas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beneficiarias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del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programa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federal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cumplan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con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los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requisitos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acuerdo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con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normativa </a:t>
            </a:r>
            <a:r>
              <a:rPr sz="1600" spc="-10" dirty="0">
                <a:latin typeface="Tahoma"/>
                <a:cs typeface="Tahoma"/>
              </a:rPr>
              <a:t>aplicable.</a:t>
            </a:r>
            <a:endParaRPr sz="1600" dirty="0">
              <a:latin typeface="Tahoma"/>
              <a:cs typeface="Tahoma"/>
            </a:endParaRPr>
          </a:p>
          <a:p>
            <a:pPr marL="469900" lvl="1" indent="-218440">
              <a:lnSpc>
                <a:spcPct val="100000"/>
              </a:lnSpc>
              <a:buAutoNum type="alphaLcParenR"/>
              <a:tabLst>
                <a:tab pos="469900" algn="l"/>
              </a:tabLst>
            </a:pPr>
            <a:r>
              <a:rPr sz="1600" dirty="0">
                <a:latin typeface="Tahoma"/>
                <a:cs typeface="Tahoma"/>
              </a:rPr>
              <a:t>Se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cumpla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con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los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periodos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ejecución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entrega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los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beneficios.</a:t>
            </a:r>
            <a:endParaRPr sz="1600" dirty="0">
              <a:latin typeface="Tahoma"/>
              <a:cs typeface="Tahoma"/>
            </a:endParaRPr>
          </a:p>
          <a:p>
            <a:pPr marL="459740" lvl="1" indent="-208279">
              <a:lnSpc>
                <a:spcPct val="100000"/>
              </a:lnSpc>
              <a:buAutoNum type="alphaLcParenR"/>
              <a:tabLst>
                <a:tab pos="459740" algn="l"/>
              </a:tabLst>
            </a:pPr>
            <a:r>
              <a:rPr sz="1600" dirty="0">
                <a:latin typeface="Tahoma"/>
                <a:cs typeface="Tahoma"/>
              </a:rPr>
              <a:t>Exista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documentación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comprobatoria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del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ejercicio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los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recursos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públicos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entrega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los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beneficios.</a:t>
            </a:r>
            <a:endParaRPr sz="1600" dirty="0">
              <a:latin typeface="Tahoma"/>
              <a:cs typeface="Tahoma"/>
            </a:endParaRPr>
          </a:p>
          <a:p>
            <a:pPr marL="251460" marR="11430" lvl="1" indent="17018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21640" algn="l"/>
              </a:tabLst>
            </a:pPr>
            <a:r>
              <a:rPr sz="1600" spc="10" dirty="0">
                <a:latin typeface="Tahoma"/>
                <a:cs typeface="Tahoma"/>
              </a:rPr>
              <a:t>El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programa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federal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no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se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utilice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con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fines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políticos,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electorales,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promoción</a:t>
            </a:r>
            <a:r>
              <a:rPr sz="1600" spc="10" dirty="0">
                <a:latin typeface="Tahoma"/>
                <a:cs typeface="Tahoma"/>
              </a:rPr>
              <a:t> personal,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lucro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u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otros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distintos </a:t>
            </a:r>
            <a:r>
              <a:rPr sz="1600" dirty="0">
                <a:latin typeface="Tahoma"/>
                <a:cs typeface="Tahoma"/>
              </a:rPr>
              <a:t>al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objeto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del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programa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federal.</a:t>
            </a:r>
            <a:endParaRPr sz="1600" dirty="0">
              <a:latin typeface="Tahoma"/>
              <a:cs typeface="Tahoma"/>
            </a:endParaRPr>
          </a:p>
          <a:p>
            <a:pPr marL="469900" lvl="1" indent="-218440">
              <a:lnSpc>
                <a:spcPct val="100000"/>
              </a:lnSpc>
              <a:buAutoNum type="alphaLcParenR"/>
              <a:tabLst>
                <a:tab pos="469900" algn="l"/>
              </a:tabLst>
            </a:pPr>
            <a:r>
              <a:rPr sz="1600" dirty="0">
                <a:latin typeface="Tahoma"/>
                <a:cs typeface="Tahoma"/>
              </a:rPr>
              <a:t>El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programa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federal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se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ejecute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en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un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marco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igualdad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entre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mujeres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hombres.</a:t>
            </a:r>
            <a:endParaRPr sz="1600" dirty="0">
              <a:latin typeface="Tahoma"/>
              <a:cs typeface="Tahoma"/>
            </a:endParaRPr>
          </a:p>
          <a:p>
            <a:pPr marL="470534" lvl="1" indent="-219075">
              <a:lnSpc>
                <a:spcPct val="100000"/>
              </a:lnSpc>
              <a:buAutoNum type="alphaLcParenR"/>
              <a:tabLst>
                <a:tab pos="470534" algn="l"/>
              </a:tabLst>
            </a:pPr>
            <a:r>
              <a:rPr sz="1600" dirty="0">
                <a:latin typeface="Tahoma"/>
                <a:cs typeface="Tahoma"/>
              </a:rPr>
              <a:t>Las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autoridades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competentes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den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atención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las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quejas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denuncias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relacionadas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con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el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programa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federal.</a:t>
            </a:r>
            <a:endParaRPr sz="1600" dirty="0">
              <a:latin typeface="Tahoma"/>
              <a:cs typeface="Tahoma"/>
            </a:endParaRPr>
          </a:p>
          <a:p>
            <a:pPr marL="251460" marR="83185">
              <a:lnSpc>
                <a:spcPct val="100000"/>
              </a:lnSpc>
            </a:pPr>
            <a:r>
              <a:rPr sz="1600" b="1" spc="-55" dirty="0">
                <a:latin typeface="Tahoma"/>
                <a:cs typeface="Tahoma"/>
              </a:rPr>
              <a:t>III.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Elaborar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informes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los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resultados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las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actividades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operación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contraloría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social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realizadas, así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como </a:t>
            </a:r>
            <a:r>
              <a:rPr sz="1600" spc="70" dirty="0">
                <a:latin typeface="Tahoma"/>
                <a:cs typeface="Tahoma"/>
              </a:rPr>
              <a:t>dar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seguimiento,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en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su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caso,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los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mismos,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0" dirty="0">
                <a:latin typeface="Tahoma"/>
                <a:cs typeface="Tahoma"/>
              </a:rPr>
              <a:t>y</a:t>
            </a:r>
            <a:endParaRPr sz="1600" dirty="0">
              <a:latin typeface="Tahoma"/>
              <a:cs typeface="Tahoma"/>
            </a:endParaRPr>
          </a:p>
          <a:p>
            <a:pPr marL="251460">
              <a:lnSpc>
                <a:spcPct val="100000"/>
              </a:lnSpc>
            </a:pPr>
            <a:r>
              <a:rPr sz="1600" b="1" spc="-40" dirty="0">
                <a:latin typeface="Tahoma"/>
                <a:cs typeface="Tahoma"/>
              </a:rPr>
              <a:t>IV.</a:t>
            </a:r>
            <a:r>
              <a:rPr sz="1600" b="1" spc="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Recibir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las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quejas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denuncias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sobre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aplicación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ejecución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los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programas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federales,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recabar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</a:t>
            </a:r>
            <a:r>
              <a:rPr sz="1600" spc="50" dirty="0">
                <a:latin typeface="Tahoma"/>
                <a:cs typeface="Tahoma"/>
              </a:rPr>
              <a:t> información</a:t>
            </a:r>
            <a:endParaRPr sz="1600" dirty="0">
              <a:latin typeface="Tahoma"/>
              <a:cs typeface="Tahoma"/>
            </a:endParaRPr>
          </a:p>
          <a:p>
            <a:pPr marL="251460">
              <a:lnSpc>
                <a:spcPct val="100000"/>
              </a:lnSpc>
            </a:pP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estas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y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canalizarlas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a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las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autoridades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competentes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para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su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atención.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3D5BFC9-1EFB-45A2-9B6C-10CDA6850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07" y="136423"/>
            <a:ext cx="1645073" cy="627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030" y="217196"/>
            <a:ext cx="527690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¿</a:t>
            </a:r>
            <a:r>
              <a:rPr sz="3200" spc="-20" dirty="0"/>
              <a:t> </a:t>
            </a:r>
            <a:r>
              <a:rPr sz="3200" dirty="0"/>
              <a:t>En</a:t>
            </a:r>
            <a:r>
              <a:rPr sz="3200" spc="-10" dirty="0"/>
              <a:t> </a:t>
            </a:r>
            <a:r>
              <a:rPr sz="3200" dirty="0"/>
              <a:t>qué</a:t>
            </a:r>
            <a:r>
              <a:rPr sz="3200" spc="-35" dirty="0"/>
              <a:t> </a:t>
            </a:r>
            <a:r>
              <a:rPr sz="3200" dirty="0"/>
              <a:t>consiste</a:t>
            </a:r>
            <a:r>
              <a:rPr sz="3200" spc="-5" dirty="0"/>
              <a:t> </a:t>
            </a:r>
            <a:r>
              <a:rPr sz="3200" dirty="0"/>
              <a:t>el</a:t>
            </a:r>
            <a:r>
              <a:rPr sz="3200" spc="-20" dirty="0"/>
              <a:t> </a:t>
            </a:r>
            <a:r>
              <a:rPr sz="3200" dirty="0"/>
              <a:t>Programa</a:t>
            </a:r>
            <a:r>
              <a:rPr sz="3200" spc="-5" dirty="0"/>
              <a:t> </a:t>
            </a:r>
            <a:r>
              <a:rPr sz="3200" spc="-20" dirty="0"/>
              <a:t>U006 </a:t>
            </a:r>
            <a:r>
              <a:rPr sz="3200" dirty="0"/>
              <a:t>que</a:t>
            </a:r>
            <a:r>
              <a:rPr sz="3200" spc="-30" dirty="0"/>
              <a:t> </a:t>
            </a:r>
            <a:r>
              <a:rPr sz="3200" dirty="0"/>
              <a:t>vigilará</a:t>
            </a:r>
            <a:r>
              <a:rPr sz="3200" spc="-20" dirty="0"/>
              <a:t> </a:t>
            </a:r>
            <a:r>
              <a:rPr sz="3200" dirty="0"/>
              <a:t>el</a:t>
            </a:r>
            <a:r>
              <a:rPr sz="3200" spc="-10" dirty="0"/>
              <a:t> Comité?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8951" y="136423"/>
            <a:ext cx="1463167" cy="790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0626" y="855"/>
            <a:ext cx="2550668" cy="118337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81886" y="2590800"/>
            <a:ext cx="8428228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2160"/>
              </a:spcBef>
            </a:pPr>
            <a:r>
              <a:rPr sz="2000" spc="65" dirty="0">
                <a:latin typeface="Tahoma"/>
                <a:cs typeface="Tahoma"/>
              </a:rPr>
              <a:t>Para</a:t>
            </a:r>
            <a:r>
              <a:rPr sz="2000" spc="155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efectos</a:t>
            </a:r>
            <a:r>
              <a:rPr sz="2000" spc="13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de</a:t>
            </a:r>
            <a:r>
              <a:rPr sz="2000" spc="155" dirty="0">
                <a:latin typeface="Tahoma"/>
                <a:cs typeface="Tahoma"/>
              </a:rPr>
              <a:t> </a:t>
            </a:r>
            <a:r>
              <a:rPr sz="2000" spc="50" dirty="0">
                <a:latin typeface="Tahoma"/>
                <a:cs typeface="Tahoma"/>
              </a:rPr>
              <a:t>la</a:t>
            </a:r>
            <a:r>
              <a:rPr sz="2000" spc="15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Contraloría</a:t>
            </a:r>
            <a:r>
              <a:rPr sz="2000" spc="1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Social,</a:t>
            </a:r>
            <a:r>
              <a:rPr sz="2000" spc="150" dirty="0">
                <a:latin typeface="Tahoma"/>
                <a:cs typeface="Tahoma"/>
              </a:rPr>
              <a:t> </a:t>
            </a:r>
            <a:r>
              <a:rPr sz="2000" spc="60" dirty="0">
                <a:latin typeface="Tahoma"/>
                <a:cs typeface="Tahoma"/>
              </a:rPr>
              <a:t>se</a:t>
            </a:r>
            <a:r>
              <a:rPr sz="2000" spc="130" dirty="0">
                <a:latin typeface="Tahoma"/>
                <a:cs typeface="Tahoma"/>
              </a:rPr>
              <a:t> </a:t>
            </a:r>
            <a:r>
              <a:rPr sz="2000" spc="60" dirty="0">
                <a:latin typeface="Tahoma"/>
                <a:cs typeface="Tahoma"/>
              </a:rPr>
              <a:t>vigilarán</a:t>
            </a:r>
            <a:r>
              <a:rPr sz="2000" spc="15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los</a:t>
            </a:r>
            <a:r>
              <a:rPr sz="2000" spc="14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recursos</a:t>
            </a:r>
            <a:r>
              <a:rPr sz="2000" spc="14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destinados</a:t>
            </a:r>
            <a:r>
              <a:rPr sz="2000" spc="155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a</a:t>
            </a:r>
            <a:r>
              <a:rPr sz="2000" spc="15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gastos</a:t>
            </a:r>
            <a:r>
              <a:rPr sz="2000" spc="155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de</a:t>
            </a:r>
            <a:r>
              <a:rPr sz="2000" spc="155" dirty="0">
                <a:latin typeface="Tahoma"/>
                <a:cs typeface="Tahoma"/>
              </a:rPr>
              <a:t> </a:t>
            </a:r>
            <a:r>
              <a:rPr sz="2000" spc="45" dirty="0">
                <a:latin typeface="Tahoma"/>
                <a:cs typeface="Tahoma"/>
              </a:rPr>
              <a:t>operación, </a:t>
            </a:r>
            <a:r>
              <a:rPr sz="2000" spc="65" dirty="0">
                <a:latin typeface="Tahoma"/>
                <a:cs typeface="Tahoma"/>
              </a:rPr>
              <a:t>esto</a:t>
            </a:r>
            <a:r>
              <a:rPr sz="2000" spc="-25" dirty="0">
                <a:latin typeface="Tahoma"/>
                <a:cs typeface="Tahoma"/>
              </a:rPr>
              <a:t>  </a:t>
            </a:r>
            <a:r>
              <a:rPr sz="2000" spc="60" dirty="0">
                <a:latin typeface="Tahoma"/>
                <a:cs typeface="Tahoma"/>
              </a:rPr>
              <a:t>es</a:t>
            </a:r>
            <a:r>
              <a:rPr sz="2000" spc="-20" dirty="0">
                <a:latin typeface="Tahoma"/>
                <a:cs typeface="Tahoma"/>
              </a:rPr>
              <a:t>  </a:t>
            </a:r>
            <a:r>
              <a:rPr sz="2000" spc="85" dirty="0">
                <a:latin typeface="Tahoma"/>
                <a:cs typeface="Tahoma"/>
              </a:rPr>
              <a:t>“la</a:t>
            </a:r>
            <a:r>
              <a:rPr sz="2000" spc="-25" dirty="0">
                <a:latin typeface="Tahoma"/>
                <a:cs typeface="Tahoma"/>
              </a:rPr>
              <a:t>  </a:t>
            </a:r>
            <a:r>
              <a:rPr sz="2000" spc="70" dirty="0">
                <a:latin typeface="Tahoma"/>
                <a:cs typeface="Tahoma"/>
              </a:rPr>
              <a:t>asignación</a:t>
            </a:r>
            <a:r>
              <a:rPr sz="2000" spc="-15" dirty="0">
                <a:latin typeface="Tahoma"/>
                <a:cs typeface="Tahoma"/>
              </a:rPr>
              <a:t>  </a:t>
            </a:r>
            <a:r>
              <a:rPr sz="2000" spc="75" dirty="0">
                <a:latin typeface="Tahoma"/>
                <a:cs typeface="Tahoma"/>
              </a:rPr>
              <a:t>de</a:t>
            </a:r>
            <a:r>
              <a:rPr sz="2000" spc="-25" dirty="0">
                <a:latin typeface="Tahoma"/>
                <a:cs typeface="Tahoma"/>
              </a:rPr>
              <a:t>  </a:t>
            </a:r>
            <a:r>
              <a:rPr sz="2000" spc="75" dirty="0">
                <a:latin typeface="Tahoma"/>
                <a:cs typeface="Tahoma"/>
              </a:rPr>
              <a:t>recursos</a:t>
            </a:r>
            <a:r>
              <a:rPr sz="2000" spc="-20" dirty="0">
                <a:latin typeface="Tahoma"/>
                <a:cs typeface="Tahoma"/>
              </a:rPr>
              <a:t>  </a:t>
            </a:r>
            <a:r>
              <a:rPr sz="2000" spc="70" dirty="0">
                <a:latin typeface="Tahoma"/>
                <a:cs typeface="Tahoma"/>
              </a:rPr>
              <a:t>para</a:t>
            </a:r>
            <a:r>
              <a:rPr sz="2000" spc="-20" dirty="0">
                <a:latin typeface="Tahoma"/>
                <a:cs typeface="Tahoma"/>
              </a:rPr>
              <a:t>  </a:t>
            </a:r>
            <a:r>
              <a:rPr sz="2000" spc="75" dirty="0">
                <a:latin typeface="Tahoma"/>
                <a:cs typeface="Tahoma"/>
              </a:rPr>
              <a:t>cubrir</a:t>
            </a:r>
            <a:r>
              <a:rPr sz="2000" spc="-25" dirty="0">
                <a:latin typeface="Tahoma"/>
                <a:cs typeface="Tahoma"/>
              </a:rPr>
              <a:t>  </a:t>
            </a:r>
            <a:r>
              <a:rPr sz="2000" spc="70" dirty="0">
                <a:latin typeface="Tahoma"/>
                <a:cs typeface="Tahoma"/>
              </a:rPr>
              <a:t>los</a:t>
            </a:r>
            <a:r>
              <a:rPr sz="2000" spc="-25" dirty="0">
                <a:latin typeface="Tahoma"/>
                <a:cs typeface="Tahoma"/>
              </a:rPr>
              <a:t>  </a:t>
            </a:r>
            <a:r>
              <a:rPr sz="2000" spc="70" dirty="0">
                <a:latin typeface="Tahoma"/>
                <a:cs typeface="Tahoma"/>
              </a:rPr>
              <a:t>gastos</a:t>
            </a:r>
            <a:r>
              <a:rPr sz="2000" spc="-25" dirty="0">
                <a:latin typeface="Tahoma"/>
                <a:cs typeface="Tahoma"/>
              </a:rPr>
              <a:t>  </a:t>
            </a:r>
            <a:r>
              <a:rPr sz="2000" spc="75" dirty="0">
                <a:latin typeface="Tahoma"/>
                <a:cs typeface="Tahoma"/>
              </a:rPr>
              <a:t>de</a:t>
            </a:r>
            <a:r>
              <a:rPr sz="2000" spc="-15" dirty="0">
                <a:latin typeface="Tahoma"/>
                <a:cs typeface="Tahoma"/>
              </a:rPr>
              <a:t>  </a:t>
            </a:r>
            <a:r>
              <a:rPr sz="2000" spc="70" dirty="0">
                <a:latin typeface="Tahoma"/>
                <a:cs typeface="Tahoma"/>
              </a:rPr>
              <a:t>operación</a:t>
            </a:r>
            <a:r>
              <a:rPr sz="2000" spc="-20" dirty="0">
                <a:latin typeface="Tahoma"/>
                <a:cs typeface="Tahoma"/>
              </a:rPr>
              <a:t>  </a:t>
            </a:r>
            <a:r>
              <a:rPr sz="2000" spc="75" dirty="0">
                <a:latin typeface="Tahoma"/>
                <a:cs typeface="Tahoma"/>
              </a:rPr>
              <a:t>de</a:t>
            </a:r>
            <a:r>
              <a:rPr sz="2000" spc="-25" dirty="0">
                <a:latin typeface="Tahoma"/>
                <a:cs typeface="Tahoma"/>
              </a:rPr>
              <a:t>  </a:t>
            </a:r>
            <a:r>
              <a:rPr sz="2000" spc="70" dirty="0">
                <a:latin typeface="Tahoma"/>
                <a:cs typeface="Tahoma"/>
              </a:rPr>
              <a:t>los</a:t>
            </a:r>
            <a:r>
              <a:rPr sz="2000" spc="-20" dirty="0">
                <a:latin typeface="Tahoma"/>
                <a:cs typeface="Tahoma"/>
              </a:rPr>
              <a:t>  </a:t>
            </a:r>
            <a:r>
              <a:rPr sz="2000" spc="75" dirty="0">
                <a:latin typeface="Tahoma"/>
                <a:cs typeface="Tahoma"/>
              </a:rPr>
              <a:t>Organismos </a:t>
            </a:r>
            <a:r>
              <a:rPr sz="2000" spc="60" dirty="0">
                <a:latin typeface="Tahoma"/>
                <a:cs typeface="Tahoma"/>
              </a:rPr>
              <a:t>Descentralizados</a:t>
            </a:r>
            <a:r>
              <a:rPr sz="2000" spc="1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Estatales</a:t>
            </a:r>
            <a:r>
              <a:rPr sz="2000" spc="140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conforme</a:t>
            </a:r>
            <a:r>
              <a:rPr sz="2000" spc="150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a</a:t>
            </a:r>
            <a:r>
              <a:rPr sz="2000" spc="125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los</a:t>
            </a:r>
            <a:r>
              <a:rPr sz="2000" spc="14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Convenios</a:t>
            </a:r>
            <a:r>
              <a:rPr sz="2000" spc="140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e</a:t>
            </a:r>
            <a:r>
              <a:rPr sz="2000" spc="13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instrumentos</a:t>
            </a:r>
            <a:r>
              <a:rPr sz="2000" spc="135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que</a:t>
            </a:r>
            <a:r>
              <a:rPr sz="2000" spc="150" dirty="0">
                <a:latin typeface="Tahoma"/>
                <a:cs typeface="Tahoma"/>
              </a:rPr>
              <a:t> </a:t>
            </a:r>
            <a:r>
              <a:rPr sz="2000" spc="60" dirty="0">
                <a:latin typeface="Tahoma"/>
                <a:cs typeface="Tahoma"/>
              </a:rPr>
              <a:t>deriven</a:t>
            </a:r>
            <a:r>
              <a:rPr sz="2000" spc="13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de</a:t>
            </a:r>
            <a:r>
              <a:rPr sz="2000" spc="1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ellos,</a:t>
            </a:r>
            <a:r>
              <a:rPr sz="2000" spc="15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que</a:t>
            </a:r>
            <a:r>
              <a:rPr sz="2000" spc="13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la </a:t>
            </a:r>
            <a:r>
              <a:rPr sz="2000" dirty="0">
                <a:latin typeface="Tahoma"/>
                <a:cs typeface="Tahoma"/>
              </a:rPr>
              <a:t>SEP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suscribe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con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los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gobiernos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locales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y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de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acuerdo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con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el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60" dirty="0">
                <a:latin typeface="Tahoma"/>
                <a:cs typeface="Tahoma"/>
              </a:rPr>
              <a:t>Clasificador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por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Objeto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del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Gasto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para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la </a:t>
            </a:r>
            <a:r>
              <a:rPr sz="2000" spc="75" dirty="0">
                <a:latin typeface="Tahoma"/>
                <a:cs typeface="Tahoma"/>
              </a:rPr>
              <a:t>Administración</a:t>
            </a:r>
            <a:r>
              <a:rPr sz="2000" spc="80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Pública</a:t>
            </a:r>
            <a:r>
              <a:rPr sz="2000" spc="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Federal,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en</a:t>
            </a:r>
            <a:r>
              <a:rPr sz="2000" spc="65" dirty="0">
                <a:latin typeface="Tahoma"/>
                <a:cs typeface="Tahoma"/>
              </a:rPr>
              <a:t> los</a:t>
            </a:r>
            <a:r>
              <a:rPr sz="2000" spc="7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Capítulos </a:t>
            </a:r>
            <a:r>
              <a:rPr sz="2000" dirty="0">
                <a:latin typeface="Tahoma"/>
                <a:cs typeface="Tahoma"/>
              </a:rPr>
              <a:t>2000</a:t>
            </a:r>
            <a:r>
              <a:rPr sz="2000" spc="75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"Materiales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y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Suministros"</a:t>
            </a:r>
            <a:r>
              <a:rPr sz="2000" spc="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y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3000</a:t>
            </a:r>
            <a:r>
              <a:rPr sz="2000" spc="80" dirty="0">
                <a:latin typeface="Tahoma"/>
                <a:cs typeface="Tahoma"/>
              </a:rPr>
              <a:t> </a:t>
            </a:r>
            <a:r>
              <a:rPr sz="2000" spc="40" dirty="0">
                <a:latin typeface="Tahoma"/>
                <a:cs typeface="Tahoma"/>
              </a:rPr>
              <a:t>"</a:t>
            </a:r>
            <a:r>
              <a:rPr sz="2000" spc="40" dirty="0" err="1">
                <a:latin typeface="Tahoma"/>
                <a:cs typeface="Tahoma"/>
              </a:rPr>
              <a:t>Servicios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65" dirty="0" err="1">
                <a:latin typeface="Tahoma"/>
                <a:cs typeface="Tahoma"/>
              </a:rPr>
              <a:t>Generales</a:t>
            </a:r>
            <a:r>
              <a:rPr sz="2000" spc="65" dirty="0">
                <a:latin typeface="Tahoma"/>
                <a:cs typeface="Tahoma"/>
              </a:rPr>
              <a:t>”.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76396A-3CA3-46D4-9D48-5E87CD468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0485"/>
            <a:ext cx="1645073" cy="627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691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Productos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8951" y="136423"/>
            <a:ext cx="1463167" cy="790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1991" y="0"/>
            <a:ext cx="2550667" cy="130314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684520" y="1591563"/>
            <a:ext cx="2764790" cy="4516120"/>
            <a:chOff x="5684520" y="1591563"/>
            <a:chExt cx="2764790" cy="4516120"/>
          </a:xfrm>
        </p:grpSpPr>
        <p:sp>
          <p:nvSpPr>
            <p:cNvPr id="6" name="object 6"/>
            <p:cNvSpPr/>
            <p:nvPr/>
          </p:nvSpPr>
          <p:spPr>
            <a:xfrm>
              <a:off x="5697220" y="1604263"/>
              <a:ext cx="2739390" cy="718820"/>
            </a:xfrm>
            <a:custGeom>
              <a:avLst/>
              <a:gdLst/>
              <a:ahLst/>
              <a:cxnLst/>
              <a:rect l="l" t="t" r="r" b="b"/>
              <a:pathLst>
                <a:path w="2739390" h="718819">
                  <a:moveTo>
                    <a:pt x="2619502" y="0"/>
                  </a:moveTo>
                  <a:lnTo>
                    <a:pt x="119760" y="0"/>
                  </a:lnTo>
                  <a:lnTo>
                    <a:pt x="73187" y="9407"/>
                  </a:lnTo>
                  <a:lnTo>
                    <a:pt x="35115" y="35067"/>
                  </a:lnTo>
                  <a:lnTo>
                    <a:pt x="9425" y="73134"/>
                  </a:lnTo>
                  <a:lnTo>
                    <a:pt x="0" y="119761"/>
                  </a:lnTo>
                  <a:lnTo>
                    <a:pt x="0" y="598677"/>
                  </a:lnTo>
                  <a:lnTo>
                    <a:pt x="9425" y="645304"/>
                  </a:lnTo>
                  <a:lnTo>
                    <a:pt x="35115" y="683371"/>
                  </a:lnTo>
                  <a:lnTo>
                    <a:pt x="73187" y="709031"/>
                  </a:lnTo>
                  <a:lnTo>
                    <a:pt x="119760" y="718438"/>
                  </a:lnTo>
                  <a:lnTo>
                    <a:pt x="2619502" y="718438"/>
                  </a:lnTo>
                  <a:lnTo>
                    <a:pt x="2666055" y="709031"/>
                  </a:lnTo>
                  <a:lnTo>
                    <a:pt x="2704083" y="683371"/>
                  </a:lnTo>
                  <a:lnTo>
                    <a:pt x="2729730" y="645304"/>
                  </a:lnTo>
                  <a:lnTo>
                    <a:pt x="2739135" y="598677"/>
                  </a:lnTo>
                  <a:lnTo>
                    <a:pt x="2739135" y="119761"/>
                  </a:lnTo>
                  <a:lnTo>
                    <a:pt x="2729730" y="73134"/>
                  </a:lnTo>
                  <a:lnTo>
                    <a:pt x="2704083" y="35067"/>
                  </a:lnTo>
                  <a:lnTo>
                    <a:pt x="2666055" y="9407"/>
                  </a:lnTo>
                  <a:lnTo>
                    <a:pt x="26195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97220" y="1604263"/>
              <a:ext cx="2739390" cy="718820"/>
            </a:xfrm>
            <a:custGeom>
              <a:avLst/>
              <a:gdLst/>
              <a:ahLst/>
              <a:cxnLst/>
              <a:rect l="l" t="t" r="r" b="b"/>
              <a:pathLst>
                <a:path w="2739390" h="718819">
                  <a:moveTo>
                    <a:pt x="0" y="119761"/>
                  </a:moveTo>
                  <a:lnTo>
                    <a:pt x="9425" y="73134"/>
                  </a:lnTo>
                  <a:lnTo>
                    <a:pt x="35115" y="35067"/>
                  </a:lnTo>
                  <a:lnTo>
                    <a:pt x="73187" y="9407"/>
                  </a:lnTo>
                  <a:lnTo>
                    <a:pt x="119760" y="0"/>
                  </a:lnTo>
                  <a:lnTo>
                    <a:pt x="2619502" y="0"/>
                  </a:lnTo>
                  <a:lnTo>
                    <a:pt x="2666055" y="9407"/>
                  </a:lnTo>
                  <a:lnTo>
                    <a:pt x="2704083" y="35067"/>
                  </a:lnTo>
                  <a:lnTo>
                    <a:pt x="2729730" y="73134"/>
                  </a:lnTo>
                  <a:lnTo>
                    <a:pt x="2739135" y="119761"/>
                  </a:lnTo>
                  <a:lnTo>
                    <a:pt x="2739135" y="598677"/>
                  </a:lnTo>
                  <a:lnTo>
                    <a:pt x="2729730" y="645304"/>
                  </a:lnTo>
                  <a:lnTo>
                    <a:pt x="2704083" y="683371"/>
                  </a:lnTo>
                  <a:lnTo>
                    <a:pt x="2666055" y="709031"/>
                  </a:lnTo>
                  <a:lnTo>
                    <a:pt x="2619502" y="718438"/>
                  </a:lnTo>
                  <a:lnTo>
                    <a:pt x="119760" y="718438"/>
                  </a:lnTo>
                  <a:lnTo>
                    <a:pt x="73187" y="709031"/>
                  </a:lnTo>
                  <a:lnTo>
                    <a:pt x="35115" y="683371"/>
                  </a:lnTo>
                  <a:lnTo>
                    <a:pt x="9425" y="645304"/>
                  </a:lnTo>
                  <a:lnTo>
                    <a:pt x="0" y="598677"/>
                  </a:lnTo>
                  <a:lnTo>
                    <a:pt x="0" y="11976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97220" y="2369947"/>
              <a:ext cx="2739390" cy="718820"/>
            </a:xfrm>
            <a:custGeom>
              <a:avLst/>
              <a:gdLst/>
              <a:ahLst/>
              <a:cxnLst/>
              <a:rect l="l" t="t" r="r" b="b"/>
              <a:pathLst>
                <a:path w="2739390" h="718819">
                  <a:moveTo>
                    <a:pt x="2619502" y="0"/>
                  </a:moveTo>
                  <a:lnTo>
                    <a:pt x="119760" y="0"/>
                  </a:lnTo>
                  <a:lnTo>
                    <a:pt x="73187" y="9407"/>
                  </a:lnTo>
                  <a:lnTo>
                    <a:pt x="35115" y="35067"/>
                  </a:lnTo>
                  <a:lnTo>
                    <a:pt x="9425" y="73134"/>
                  </a:lnTo>
                  <a:lnTo>
                    <a:pt x="0" y="119761"/>
                  </a:lnTo>
                  <a:lnTo>
                    <a:pt x="0" y="598677"/>
                  </a:lnTo>
                  <a:lnTo>
                    <a:pt x="9425" y="645304"/>
                  </a:lnTo>
                  <a:lnTo>
                    <a:pt x="35115" y="683371"/>
                  </a:lnTo>
                  <a:lnTo>
                    <a:pt x="73187" y="709031"/>
                  </a:lnTo>
                  <a:lnTo>
                    <a:pt x="119760" y="718438"/>
                  </a:lnTo>
                  <a:lnTo>
                    <a:pt x="2619502" y="718438"/>
                  </a:lnTo>
                  <a:lnTo>
                    <a:pt x="2666055" y="709031"/>
                  </a:lnTo>
                  <a:lnTo>
                    <a:pt x="2704083" y="683371"/>
                  </a:lnTo>
                  <a:lnTo>
                    <a:pt x="2729730" y="645304"/>
                  </a:lnTo>
                  <a:lnTo>
                    <a:pt x="2739135" y="598677"/>
                  </a:lnTo>
                  <a:lnTo>
                    <a:pt x="2739135" y="119761"/>
                  </a:lnTo>
                  <a:lnTo>
                    <a:pt x="2729730" y="73134"/>
                  </a:lnTo>
                  <a:lnTo>
                    <a:pt x="2704083" y="35067"/>
                  </a:lnTo>
                  <a:lnTo>
                    <a:pt x="2666055" y="9407"/>
                  </a:lnTo>
                  <a:lnTo>
                    <a:pt x="26195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97220" y="2369947"/>
              <a:ext cx="2739390" cy="718820"/>
            </a:xfrm>
            <a:custGeom>
              <a:avLst/>
              <a:gdLst/>
              <a:ahLst/>
              <a:cxnLst/>
              <a:rect l="l" t="t" r="r" b="b"/>
              <a:pathLst>
                <a:path w="2739390" h="718819">
                  <a:moveTo>
                    <a:pt x="0" y="119761"/>
                  </a:moveTo>
                  <a:lnTo>
                    <a:pt x="9425" y="73134"/>
                  </a:lnTo>
                  <a:lnTo>
                    <a:pt x="35115" y="35067"/>
                  </a:lnTo>
                  <a:lnTo>
                    <a:pt x="73187" y="9407"/>
                  </a:lnTo>
                  <a:lnTo>
                    <a:pt x="119760" y="0"/>
                  </a:lnTo>
                  <a:lnTo>
                    <a:pt x="2619502" y="0"/>
                  </a:lnTo>
                  <a:lnTo>
                    <a:pt x="2666055" y="9407"/>
                  </a:lnTo>
                  <a:lnTo>
                    <a:pt x="2704083" y="35067"/>
                  </a:lnTo>
                  <a:lnTo>
                    <a:pt x="2729730" y="73134"/>
                  </a:lnTo>
                  <a:lnTo>
                    <a:pt x="2739135" y="119761"/>
                  </a:lnTo>
                  <a:lnTo>
                    <a:pt x="2739135" y="598677"/>
                  </a:lnTo>
                  <a:lnTo>
                    <a:pt x="2729730" y="645304"/>
                  </a:lnTo>
                  <a:lnTo>
                    <a:pt x="2704083" y="683371"/>
                  </a:lnTo>
                  <a:lnTo>
                    <a:pt x="2666055" y="709031"/>
                  </a:lnTo>
                  <a:lnTo>
                    <a:pt x="2619502" y="718438"/>
                  </a:lnTo>
                  <a:lnTo>
                    <a:pt x="119760" y="718438"/>
                  </a:lnTo>
                  <a:lnTo>
                    <a:pt x="73187" y="709031"/>
                  </a:lnTo>
                  <a:lnTo>
                    <a:pt x="35115" y="683371"/>
                  </a:lnTo>
                  <a:lnTo>
                    <a:pt x="9425" y="645304"/>
                  </a:lnTo>
                  <a:lnTo>
                    <a:pt x="0" y="598677"/>
                  </a:lnTo>
                  <a:lnTo>
                    <a:pt x="0" y="11976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97220" y="3113024"/>
              <a:ext cx="2739390" cy="718820"/>
            </a:xfrm>
            <a:custGeom>
              <a:avLst/>
              <a:gdLst/>
              <a:ahLst/>
              <a:cxnLst/>
              <a:rect l="l" t="t" r="r" b="b"/>
              <a:pathLst>
                <a:path w="2739390" h="718820">
                  <a:moveTo>
                    <a:pt x="2619502" y="0"/>
                  </a:moveTo>
                  <a:lnTo>
                    <a:pt x="119760" y="0"/>
                  </a:lnTo>
                  <a:lnTo>
                    <a:pt x="73187" y="9407"/>
                  </a:lnTo>
                  <a:lnTo>
                    <a:pt x="35115" y="35067"/>
                  </a:lnTo>
                  <a:lnTo>
                    <a:pt x="9425" y="73134"/>
                  </a:lnTo>
                  <a:lnTo>
                    <a:pt x="0" y="119761"/>
                  </a:lnTo>
                  <a:lnTo>
                    <a:pt x="0" y="598805"/>
                  </a:lnTo>
                  <a:lnTo>
                    <a:pt x="9425" y="645431"/>
                  </a:lnTo>
                  <a:lnTo>
                    <a:pt x="35115" y="683498"/>
                  </a:lnTo>
                  <a:lnTo>
                    <a:pt x="73187" y="709158"/>
                  </a:lnTo>
                  <a:lnTo>
                    <a:pt x="119760" y="718565"/>
                  </a:lnTo>
                  <a:lnTo>
                    <a:pt x="2619502" y="718565"/>
                  </a:lnTo>
                  <a:lnTo>
                    <a:pt x="2666055" y="709158"/>
                  </a:lnTo>
                  <a:lnTo>
                    <a:pt x="2704083" y="683498"/>
                  </a:lnTo>
                  <a:lnTo>
                    <a:pt x="2729730" y="645431"/>
                  </a:lnTo>
                  <a:lnTo>
                    <a:pt x="2739135" y="598805"/>
                  </a:lnTo>
                  <a:lnTo>
                    <a:pt x="2739135" y="119761"/>
                  </a:lnTo>
                  <a:lnTo>
                    <a:pt x="2729730" y="73134"/>
                  </a:lnTo>
                  <a:lnTo>
                    <a:pt x="2704083" y="35067"/>
                  </a:lnTo>
                  <a:lnTo>
                    <a:pt x="2666055" y="9407"/>
                  </a:lnTo>
                  <a:lnTo>
                    <a:pt x="26195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97220" y="3113024"/>
              <a:ext cx="2739390" cy="718820"/>
            </a:xfrm>
            <a:custGeom>
              <a:avLst/>
              <a:gdLst/>
              <a:ahLst/>
              <a:cxnLst/>
              <a:rect l="l" t="t" r="r" b="b"/>
              <a:pathLst>
                <a:path w="2739390" h="718820">
                  <a:moveTo>
                    <a:pt x="0" y="119761"/>
                  </a:moveTo>
                  <a:lnTo>
                    <a:pt x="9425" y="73134"/>
                  </a:lnTo>
                  <a:lnTo>
                    <a:pt x="35115" y="35067"/>
                  </a:lnTo>
                  <a:lnTo>
                    <a:pt x="73187" y="9407"/>
                  </a:lnTo>
                  <a:lnTo>
                    <a:pt x="119760" y="0"/>
                  </a:lnTo>
                  <a:lnTo>
                    <a:pt x="2619502" y="0"/>
                  </a:lnTo>
                  <a:lnTo>
                    <a:pt x="2666055" y="9407"/>
                  </a:lnTo>
                  <a:lnTo>
                    <a:pt x="2704083" y="35067"/>
                  </a:lnTo>
                  <a:lnTo>
                    <a:pt x="2729730" y="73134"/>
                  </a:lnTo>
                  <a:lnTo>
                    <a:pt x="2739135" y="119761"/>
                  </a:lnTo>
                  <a:lnTo>
                    <a:pt x="2739135" y="598805"/>
                  </a:lnTo>
                  <a:lnTo>
                    <a:pt x="2729730" y="645431"/>
                  </a:lnTo>
                  <a:lnTo>
                    <a:pt x="2704083" y="683498"/>
                  </a:lnTo>
                  <a:lnTo>
                    <a:pt x="2666055" y="709158"/>
                  </a:lnTo>
                  <a:lnTo>
                    <a:pt x="2619502" y="718565"/>
                  </a:lnTo>
                  <a:lnTo>
                    <a:pt x="119760" y="718565"/>
                  </a:lnTo>
                  <a:lnTo>
                    <a:pt x="73187" y="709158"/>
                  </a:lnTo>
                  <a:lnTo>
                    <a:pt x="35115" y="683498"/>
                  </a:lnTo>
                  <a:lnTo>
                    <a:pt x="9425" y="645431"/>
                  </a:lnTo>
                  <a:lnTo>
                    <a:pt x="0" y="598805"/>
                  </a:lnTo>
                  <a:lnTo>
                    <a:pt x="0" y="11976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97220" y="3867531"/>
              <a:ext cx="2739390" cy="718820"/>
            </a:xfrm>
            <a:custGeom>
              <a:avLst/>
              <a:gdLst/>
              <a:ahLst/>
              <a:cxnLst/>
              <a:rect l="l" t="t" r="r" b="b"/>
              <a:pathLst>
                <a:path w="2739390" h="718820">
                  <a:moveTo>
                    <a:pt x="2619502" y="0"/>
                  </a:moveTo>
                  <a:lnTo>
                    <a:pt x="119760" y="0"/>
                  </a:lnTo>
                  <a:lnTo>
                    <a:pt x="73187" y="9405"/>
                  </a:lnTo>
                  <a:lnTo>
                    <a:pt x="35115" y="35052"/>
                  </a:lnTo>
                  <a:lnTo>
                    <a:pt x="9425" y="73080"/>
                  </a:lnTo>
                  <a:lnTo>
                    <a:pt x="0" y="119634"/>
                  </a:lnTo>
                  <a:lnTo>
                    <a:pt x="0" y="598678"/>
                  </a:lnTo>
                  <a:lnTo>
                    <a:pt x="9425" y="645304"/>
                  </a:lnTo>
                  <a:lnTo>
                    <a:pt x="35115" y="683371"/>
                  </a:lnTo>
                  <a:lnTo>
                    <a:pt x="73187" y="709031"/>
                  </a:lnTo>
                  <a:lnTo>
                    <a:pt x="119760" y="718439"/>
                  </a:lnTo>
                  <a:lnTo>
                    <a:pt x="2619502" y="718439"/>
                  </a:lnTo>
                  <a:lnTo>
                    <a:pt x="2666055" y="709031"/>
                  </a:lnTo>
                  <a:lnTo>
                    <a:pt x="2704083" y="683371"/>
                  </a:lnTo>
                  <a:lnTo>
                    <a:pt x="2729730" y="645304"/>
                  </a:lnTo>
                  <a:lnTo>
                    <a:pt x="2739135" y="598678"/>
                  </a:lnTo>
                  <a:lnTo>
                    <a:pt x="2739135" y="119634"/>
                  </a:lnTo>
                  <a:lnTo>
                    <a:pt x="2729730" y="73080"/>
                  </a:lnTo>
                  <a:lnTo>
                    <a:pt x="2704083" y="35052"/>
                  </a:lnTo>
                  <a:lnTo>
                    <a:pt x="2666055" y="9405"/>
                  </a:lnTo>
                  <a:lnTo>
                    <a:pt x="261950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97220" y="3867531"/>
              <a:ext cx="2739390" cy="718820"/>
            </a:xfrm>
            <a:custGeom>
              <a:avLst/>
              <a:gdLst/>
              <a:ahLst/>
              <a:cxnLst/>
              <a:rect l="l" t="t" r="r" b="b"/>
              <a:pathLst>
                <a:path w="2739390" h="718820">
                  <a:moveTo>
                    <a:pt x="0" y="119634"/>
                  </a:moveTo>
                  <a:lnTo>
                    <a:pt x="9425" y="73080"/>
                  </a:lnTo>
                  <a:lnTo>
                    <a:pt x="35115" y="35052"/>
                  </a:lnTo>
                  <a:lnTo>
                    <a:pt x="73187" y="9405"/>
                  </a:lnTo>
                  <a:lnTo>
                    <a:pt x="119760" y="0"/>
                  </a:lnTo>
                  <a:lnTo>
                    <a:pt x="2619502" y="0"/>
                  </a:lnTo>
                  <a:lnTo>
                    <a:pt x="2666055" y="9405"/>
                  </a:lnTo>
                  <a:lnTo>
                    <a:pt x="2704083" y="35052"/>
                  </a:lnTo>
                  <a:lnTo>
                    <a:pt x="2729730" y="73080"/>
                  </a:lnTo>
                  <a:lnTo>
                    <a:pt x="2739135" y="119634"/>
                  </a:lnTo>
                  <a:lnTo>
                    <a:pt x="2739135" y="598678"/>
                  </a:lnTo>
                  <a:lnTo>
                    <a:pt x="2729730" y="645304"/>
                  </a:lnTo>
                  <a:lnTo>
                    <a:pt x="2704083" y="683371"/>
                  </a:lnTo>
                  <a:lnTo>
                    <a:pt x="2666055" y="709031"/>
                  </a:lnTo>
                  <a:lnTo>
                    <a:pt x="2619502" y="718439"/>
                  </a:lnTo>
                  <a:lnTo>
                    <a:pt x="119760" y="718439"/>
                  </a:lnTo>
                  <a:lnTo>
                    <a:pt x="73187" y="709031"/>
                  </a:lnTo>
                  <a:lnTo>
                    <a:pt x="35115" y="683371"/>
                  </a:lnTo>
                  <a:lnTo>
                    <a:pt x="9425" y="645304"/>
                  </a:lnTo>
                  <a:lnTo>
                    <a:pt x="0" y="598678"/>
                  </a:lnTo>
                  <a:lnTo>
                    <a:pt x="0" y="11963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97220" y="4621911"/>
              <a:ext cx="2739390" cy="718820"/>
            </a:xfrm>
            <a:custGeom>
              <a:avLst/>
              <a:gdLst/>
              <a:ahLst/>
              <a:cxnLst/>
              <a:rect l="l" t="t" r="r" b="b"/>
              <a:pathLst>
                <a:path w="2739390" h="718820">
                  <a:moveTo>
                    <a:pt x="2619502" y="0"/>
                  </a:moveTo>
                  <a:lnTo>
                    <a:pt x="119760" y="0"/>
                  </a:lnTo>
                  <a:lnTo>
                    <a:pt x="73187" y="9407"/>
                  </a:lnTo>
                  <a:lnTo>
                    <a:pt x="35115" y="35067"/>
                  </a:lnTo>
                  <a:lnTo>
                    <a:pt x="9425" y="73134"/>
                  </a:lnTo>
                  <a:lnTo>
                    <a:pt x="0" y="119761"/>
                  </a:lnTo>
                  <a:lnTo>
                    <a:pt x="0" y="598677"/>
                  </a:lnTo>
                  <a:lnTo>
                    <a:pt x="9425" y="645304"/>
                  </a:lnTo>
                  <a:lnTo>
                    <a:pt x="35115" y="683371"/>
                  </a:lnTo>
                  <a:lnTo>
                    <a:pt x="73187" y="709031"/>
                  </a:lnTo>
                  <a:lnTo>
                    <a:pt x="119760" y="718438"/>
                  </a:lnTo>
                  <a:lnTo>
                    <a:pt x="2619502" y="718438"/>
                  </a:lnTo>
                  <a:lnTo>
                    <a:pt x="2666055" y="709031"/>
                  </a:lnTo>
                  <a:lnTo>
                    <a:pt x="2704083" y="683371"/>
                  </a:lnTo>
                  <a:lnTo>
                    <a:pt x="2729730" y="645304"/>
                  </a:lnTo>
                  <a:lnTo>
                    <a:pt x="2739135" y="598677"/>
                  </a:lnTo>
                  <a:lnTo>
                    <a:pt x="2739135" y="119761"/>
                  </a:lnTo>
                  <a:lnTo>
                    <a:pt x="2729730" y="73134"/>
                  </a:lnTo>
                  <a:lnTo>
                    <a:pt x="2704083" y="35067"/>
                  </a:lnTo>
                  <a:lnTo>
                    <a:pt x="2666055" y="9407"/>
                  </a:lnTo>
                  <a:lnTo>
                    <a:pt x="261950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97220" y="4621911"/>
              <a:ext cx="2739390" cy="718820"/>
            </a:xfrm>
            <a:custGeom>
              <a:avLst/>
              <a:gdLst/>
              <a:ahLst/>
              <a:cxnLst/>
              <a:rect l="l" t="t" r="r" b="b"/>
              <a:pathLst>
                <a:path w="2739390" h="718820">
                  <a:moveTo>
                    <a:pt x="0" y="119761"/>
                  </a:moveTo>
                  <a:lnTo>
                    <a:pt x="9425" y="73134"/>
                  </a:lnTo>
                  <a:lnTo>
                    <a:pt x="35115" y="35067"/>
                  </a:lnTo>
                  <a:lnTo>
                    <a:pt x="73187" y="9407"/>
                  </a:lnTo>
                  <a:lnTo>
                    <a:pt x="119760" y="0"/>
                  </a:lnTo>
                  <a:lnTo>
                    <a:pt x="2619502" y="0"/>
                  </a:lnTo>
                  <a:lnTo>
                    <a:pt x="2666055" y="9407"/>
                  </a:lnTo>
                  <a:lnTo>
                    <a:pt x="2704083" y="35067"/>
                  </a:lnTo>
                  <a:lnTo>
                    <a:pt x="2729730" y="73134"/>
                  </a:lnTo>
                  <a:lnTo>
                    <a:pt x="2739135" y="119761"/>
                  </a:lnTo>
                  <a:lnTo>
                    <a:pt x="2739135" y="598677"/>
                  </a:lnTo>
                  <a:lnTo>
                    <a:pt x="2729730" y="645304"/>
                  </a:lnTo>
                  <a:lnTo>
                    <a:pt x="2704083" y="683371"/>
                  </a:lnTo>
                  <a:lnTo>
                    <a:pt x="2666055" y="709031"/>
                  </a:lnTo>
                  <a:lnTo>
                    <a:pt x="2619502" y="718438"/>
                  </a:lnTo>
                  <a:lnTo>
                    <a:pt x="119760" y="718438"/>
                  </a:lnTo>
                  <a:lnTo>
                    <a:pt x="73187" y="709031"/>
                  </a:lnTo>
                  <a:lnTo>
                    <a:pt x="35115" y="683371"/>
                  </a:lnTo>
                  <a:lnTo>
                    <a:pt x="9425" y="645304"/>
                  </a:lnTo>
                  <a:lnTo>
                    <a:pt x="0" y="598677"/>
                  </a:lnTo>
                  <a:lnTo>
                    <a:pt x="0" y="11976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97220" y="5376291"/>
              <a:ext cx="2739390" cy="718820"/>
            </a:xfrm>
            <a:custGeom>
              <a:avLst/>
              <a:gdLst/>
              <a:ahLst/>
              <a:cxnLst/>
              <a:rect l="l" t="t" r="r" b="b"/>
              <a:pathLst>
                <a:path w="2739390" h="718820">
                  <a:moveTo>
                    <a:pt x="2619502" y="0"/>
                  </a:moveTo>
                  <a:lnTo>
                    <a:pt x="119760" y="0"/>
                  </a:lnTo>
                  <a:lnTo>
                    <a:pt x="73187" y="9407"/>
                  </a:lnTo>
                  <a:lnTo>
                    <a:pt x="35115" y="35067"/>
                  </a:lnTo>
                  <a:lnTo>
                    <a:pt x="9425" y="73134"/>
                  </a:lnTo>
                  <a:lnTo>
                    <a:pt x="0" y="119761"/>
                  </a:lnTo>
                  <a:lnTo>
                    <a:pt x="0" y="598728"/>
                  </a:lnTo>
                  <a:lnTo>
                    <a:pt x="9425" y="645337"/>
                  </a:lnTo>
                  <a:lnTo>
                    <a:pt x="35115" y="683401"/>
                  </a:lnTo>
                  <a:lnTo>
                    <a:pt x="73187" y="709065"/>
                  </a:lnTo>
                  <a:lnTo>
                    <a:pt x="119760" y="718477"/>
                  </a:lnTo>
                  <a:lnTo>
                    <a:pt x="2619502" y="718477"/>
                  </a:lnTo>
                  <a:lnTo>
                    <a:pt x="2666055" y="709065"/>
                  </a:lnTo>
                  <a:lnTo>
                    <a:pt x="2704083" y="683401"/>
                  </a:lnTo>
                  <a:lnTo>
                    <a:pt x="2729730" y="645337"/>
                  </a:lnTo>
                  <a:lnTo>
                    <a:pt x="2739135" y="598728"/>
                  </a:lnTo>
                  <a:lnTo>
                    <a:pt x="2739135" y="119761"/>
                  </a:lnTo>
                  <a:lnTo>
                    <a:pt x="2729730" y="73134"/>
                  </a:lnTo>
                  <a:lnTo>
                    <a:pt x="2704083" y="35067"/>
                  </a:lnTo>
                  <a:lnTo>
                    <a:pt x="2666055" y="9407"/>
                  </a:lnTo>
                  <a:lnTo>
                    <a:pt x="261950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7220" y="5376291"/>
              <a:ext cx="2739390" cy="718820"/>
            </a:xfrm>
            <a:custGeom>
              <a:avLst/>
              <a:gdLst/>
              <a:ahLst/>
              <a:cxnLst/>
              <a:rect l="l" t="t" r="r" b="b"/>
              <a:pathLst>
                <a:path w="2739390" h="718820">
                  <a:moveTo>
                    <a:pt x="0" y="119761"/>
                  </a:moveTo>
                  <a:lnTo>
                    <a:pt x="9425" y="73134"/>
                  </a:lnTo>
                  <a:lnTo>
                    <a:pt x="35115" y="35067"/>
                  </a:lnTo>
                  <a:lnTo>
                    <a:pt x="73187" y="9407"/>
                  </a:lnTo>
                  <a:lnTo>
                    <a:pt x="119760" y="0"/>
                  </a:lnTo>
                  <a:lnTo>
                    <a:pt x="2619502" y="0"/>
                  </a:lnTo>
                  <a:lnTo>
                    <a:pt x="2666055" y="9407"/>
                  </a:lnTo>
                  <a:lnTo>
                    <a:pt x="2704083" y="35067"/>
                  </a:lnTo>
                  <a:lnTo>
                    <a:pt x="2729730" y="73134"/>
                  </a:lnTo>
                  <a:lnTo>
                    <a:pt x="2739135" y="119761"/>
                  </a:lnTo>
                  <a:lnTo>
                    <a:pt x="2739135" y="598728"/>
                  </a:lnTo>
                  <a:lnTo>
                    <a:pt x="2729730" y="645337"/>
                  </a:lnTo>
                  <a:lnTo>
                    <a:pt x="2704083" y="683401"/>
                  </a:lnTo>
                  <a:lnTo>
                    <a:pt x="2666055" y="709065"/>
                  </a:lnTo>
                  <a:lnTo>
                    <a:pt x="2619502" y="718477"/>
                  </a:lnTo>
                  <a:lnTo>
                    <a:pt x="119760" y="718477"/>
                  </a:lnTo>
                  <a:lnTo>
                    <a:pt x="73187" y="709065"/>
                  </a:lnTo>
                  <a:lnTo>
                    <a:pt x="35115" y="683401"/>
                  </a:lnTo>
                  <a:lnTo>
                    <a:pt x="9425" y="645337"/>
                  </a:lnTo>
                  <a:lnTo>
                    <a:pt x="0" y="598728"/>
                  </a:lnTo>
                  <a:lnTo>
                    <a:pt x="0" y="11976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15710" y="1720341"/>
            <a:ext cx="2499995" cy="4126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indent="-220979">
              <a:lnSpc>
                <a:spcPts val="1675"/>
              </a:lnSpc>
              <a:spcBef>
                <a:spcPts val="100"/>
              </a:spcBef>
              <a:buSzPct val="90000"/>
              <a:buAutoNum type="alphaLcParenR"/>
              <a:tabLst>
                <a:tab pos="233679" algn="l"/>
              </a:tabLst>
            </a:pP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Programa</a:t>
            </a:r>
            <a:r>
              <a:rPr sz="15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5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Trabajo</a:t>
            </a:r>
            <a:r>
              <a:rPr sz="15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5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endParaRPr sz="1500" dirty="0">
              <a:latin typeface="Arial MT"/>
              <a:cs typeface="Arial MT"/>
            </a:endParaRPr>
          </a:p>
          <a:p>
            <a:pPr marL="1270" algn="ctr">
              <a:lnSpc>
                <a:spcPts val="1675"/>
              </a:lnSpc>
            </a:pP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Instancia</a:t>
            </a:r>
            <a:r>
              <a:rPr sz="15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Ejecutora</a:t>
            </a:r>
            <a:r>
              <a:rPr sz="1500" spc="3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(PTIE)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Arial MT"/>
              <a:cs typeface="Arial MT"/>
            </a:endParaRPr>
          </a:p>
          <a:p>
            <a:pPr marL="516255" indent="-220345">
              <a:lnSpc>
                <a:spcPct val="100000"/>
              </a:lnSpc>
              <a:spcBef>
                <a:spcPts val="5"/>
              </a:spcBef>
              <a:buSzPct val="90000"/>
              <a:buAutoNum type="alphaLcParenR" startAt="2"/>
              <a:tabLst>
                <a:tab pos="516255" algn="l"/>
              </a:tabLst>
            </a:pP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Material</a:t>
            </a:r>
            <a:r>
              <a:rPr sz="15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5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Difusión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AutoNum type="alphaLcParenR" startAt="2"/>
            </a:pP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Arial MT"/>
              <a:buAutoNum type="alphaLcParenR" startAt="2"/>
            </a:pPr>
            <a:endParaRPr sz="1500" dirty="0">
              <a:latin typeface="Arial MT"/>
              <a:cs typeface="Arial MT"/>
            </a:endParaRPr>
          </a:p>
          <a:p>
            <a:pPr marL="304800" indent="-210185">
              <a:lnSpc>
                <a:spcPct val="100000"/>
              </a:lnSpc>
              <a:buSzPct val="90000"/>
              <a:buAutoNum type="alphaLcParenR" startAt="2"/>
              <a:tabLst>
                <a:tab pos="304800" algn="l"/>
              </a:tabLst>
            </a:pP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Material</a:t>
            </a:r>
            <a:r>
              <a:rPr sz="15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5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Capacitación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AutoNum type="alphaLcParenR" startAt="2"/>
            </a:pP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5"/>
              </a:spcBef>
              <a:buClr>
                <a:srgbClr val="FFFFFF"/>
              </a:buClr>
              <a:buFont typeface="Arial MT"/>
              <a:buAutoNum type="alphaLcParenR" startAt="2"/>
            </a:pPr>
            <a:endParaRPr sz="1500" dirty="0">
              <a:latin typeface="Arial MT"/>
              <a:cs typeface="Arial MT"/>
            </a:endParaRPr>
          </a:p>
          <a:p>
            <a:pPr marL="181610" marR="173355" indent="-13335" algn="ctr">
              <a:lnSpc>
                <a:spcPts val="1550"/>
              </a:lnSpc>
              <a:buSzPct val="90000"/>
              <a:buAutoNum type="alphaLcParenR" startAt="2"/>
              <a:tabLst>
                <a:tab pos="350520" algn="l"/>
              </a:tabLst>
            </a:pP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	Acta</a:t>
            </a:r>
            <a:r>
              <a:rPr sz="1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constitución</a:t>
            </a:r>
            <a:r>
              <a:rPr sz="15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Comité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35"/>
              </a:spcBef>
              <a:buClr>
                <a:srgbClr val="FFFFFF"/>
              </a:buClr>
              <a:buFont typeface="Arial MT"/>
              <a:buAutoNum type="alphaLcParenR" startAt="2"/>
            </a:pPr>
            <a:endParaRPr sz="1500" dirty="0">
              <a:latin typeface="Arial MT"/>
              <a:cs typeface="Arial MT"/>
            </a:endParaRPr>
          </a:p>
          <a:p>
            <a:pPr marL="168275" indent="-168275" algn="ctr">
              <a:lnSpc>
                <a:spcPct val="100000"/>
              </a:lnSpc>
              <a:buSzPct val="90000"/>
              <a:buAutoNum type="alphaLcParenR" startAt="2"/>
              <a:tabLst>
                <a:tab pos="168275" algn="l"/>
              </a:tabLst>
            </a:pP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Minuta</a:t>
            </a:r>
            <a:r>
              <a:rPr sz="15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5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reunión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AutoNum type="alphaLcParenR" startAt="2"/>
            </a:pP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0"/>
              </a:spcBef>
              <a:buClr>
                <a:srgbClr val="FFFFFF"/>
              </a:buClr>
              <a:buFont typeface="Arial MT"/>
              <a:buAutoNum type="alphaLcParenR" startAt="2"/>
            </a:pPr>
            <a:endParaRPr sz="1500" dirty="0">
              <a:latin typeface="Arial MT"/>
              <a:cs typeface="Arial MT"/>
            </a:endParaRPr>
          </a:p>
          <a:p>
            <a:pPr marL="777240" indent="-167640">
              <a:lnSpc>
                <a:spcPct val="100000"/>
              </a:lnSpc>
              <a:buSzPct val="90000"/>
              <a:buAutoNum type="alphaLcParenR" startAt="2"/>
              <a:tabLst>
                <a:tab pos="777240" algn="l"/>
              </a:tabLst>
            </a:pP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Informe</a:t>
            </a:r>
            <a:r>
              <a:rPr sz="15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 MT"/>
                <a:cs typeface="Arial MT"/>
              </a:rPr>
              <a:t>Final</a:t>
            </a:r>
            <a:endParaRPr sz="1500" dirty="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200" y="1759839"/>
            <a:ext cx="2844800" cy="28448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2AABA04-4FE3-4581-B8C0-78D8800C41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37" y="136423"/>
            <a:ext cx="1645073" cy="6277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691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Comités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8951" y="136423"/>
            <a:ext cx="1463167" cy="790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1991" y="0"/>
            <a:ext cx="2550667" cy="13031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26947" y="1711833"/>
            <a:ext cx="9587865" cy="278794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ahoma"/>
                <a:cs typeface="Tahoma"/>
              </a:rPr>
              <a:t>Las</a:t>
            </a:r>
            <a:r>
              <a:rPr sz="1800" spc="275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Instancias</a:t>
            </a:r>
            <a:r>
              <a:rPr sz="1800" spc="254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Ejecutoras</a:t>
            </a:r>
            <a:r>
              <a:rPr sz="1800" spc="26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serán</a:t>
            </a:r>
            <a:r>
              <a:rPr sz="1800" spc="26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27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responsables</a:t>
            </a:r>
            <a:r>
              <a:rPr sz="1800" spc="27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26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254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constitución</a:t>
            </a:r>
            <a:r>
              <a:rPr sz="1800" spc="25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27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26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Comités</a:t>
            </a:r>
            <a:r>
              <a:rPr sz="1800" spc="275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de </a:t>
            </a:r>
            <a:r>
              <a:rPr sz="1800" spc="70" dirty="0">
                <a:latin typeface="Tahoma"/>
                <a:cs typeface="Tahoma"/>
              </a:rPr>
              <a:t>Contraloría</a:t>
            </a:r>
            <a:r>
              <a:rPr sz="1800" spc="3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Social,</a:t>
            </a:r>
            <a:r>
              <a:rPr sz="1800" spc="33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para</a:t>
            </a:r>
            <a:r>
              <a:rPr sz="1800" spc="32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lo</a:t>
            </a:r>
            <a:r>
              <a:rPr sz="1800" spc="32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cual</a:t>
            </a:r>
            <a:r>
              <a:rPr sz="1800" spc="32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organizarán</a:t>
            </a:r>
            <a:r>
              <a:rPr sz="1800" spc="33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una</a:t>
            </a:r>
            <a:r>
              <a:rPr sz="1800" spc="31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reunión</a:t>
            </a:r>
            <a:r>
              <a:rPr sz="1800" spc="32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al</a:t>
            </a:r>
            <a:r>
              <a:rPr sz="1800" spc="32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inicio</a:t>
            </a:r>
            <a:r>
              <a:rPr sz="1800" spc="33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33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31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ejecución</a:t>
            </a:r>
            <a:r>
              <a:rPr sz="1800" spc="34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del </a:t>
            </a:r>
            <a:r>
              <a:rPr sz="1800" spc="90" dirty="0">
                <a:latin typeface="Tahoma"/>
                <a:cs typeface="Tahoma"/>
              </a:rPr>
              <a:t>programa</a:t>
            </a:r>
            <a:r>
              <a:rPr sz="1800" spc="105" dirty="0">
                <a:latin typeface="Tahoma"/>
                <a:cs typeface="Tahoma"/>
              </a:rPr>
              <a:t>  o</a:t>
            </a:r>
            <a:r>
              <a:rPr sz="1800" spc="100" dirty="0">
                <a:latin typeface="Tahoma"/>
                <a:cs typeface="Tahoma"/>
              </a:rPr>
              <a:t>  </a:t>
            </a:r>
            <a:r>
              <a:rPr sz="1800" spc="60" dirty="0">
                <a:latin typeface="Tahoma"/>
                <a:cs typeface="Tahoma"/>
              </a:rPr>
              <a:t>beneficio</a:t>
            </a:r>
            <a:r>
              <a:rPr sz="1800" spc="105" dirty="0">
                <a:latin typeface="Tahoma"/>
                <a:cs typeface="Tahoma"/>
              </a:rPr>
              <a:t>  </a:t>
            </a:r>
            <a:r>
              <a:rPr sz="1800" spc="55" dirty="0">
                <a:latin typeface="Tahoma"/>
                <a:cs typeface="Tahoma"/>
              </a:rPr>
              <a:t>a</a:t>
            </a:r>
            <a:r>
              <a:rPr sz="1800" spc="100" dirty="0">
                <a:latin typeface="Tahoma"/>
                <a:cs typeface="Tahoma"/>
              </a:rPr>
              <a:t>  </a:t>
            </a:r>
            <a:r>
              <a:rPr sz="1800" dirty="0">
                <a:latin typeface="Tahoma"/>
                <a:cs typeface="Tahoma"/>
              </a:rPr>
              <a:t>vigilar,</a:t>
            </a:r>
            <a:r>
              <a:rPr sz="1800" spc="105" dirty="0">
                <a:latin typeface="Tahoma"/>
                <a:cs typeface="Tahoma"/>
              </a:rPr>
              <a:t>  </a:t>
            </a:r>
            <a:r>
              <a:rPr sz="1800" spc="55" dirty="0">
                <a:latin typeface="Tahoma"/>
                <a:cs typeface="Tahoma"/>
              </a:rPr>
              <a:t>a</a:t>
            </a:r>
            <a:r>
              <a:rPr sz="1800" spc="100" dirty="0">
                <a:latin typeface="Tahoma"/>
                <a:cs typeface="Tahoma"/>
              </a:rPr>
              <a:t> 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95" dirty="0">
                <a:latin typeface="Tahoma"/>
                <a:cs typeface="Tahoma"/>
              </a:rPr>
              <a:t>  </a:t>
            </a:r>
            <a:r>
              <a:rPr sz="1800" spc="55" dirty="0">
                <a:latin typeface="Tahoma"/>
                <a:cs typeface="Tahoma"/>
              </a:rPr>
              <a:t>cual</a:t>
            </a:r>
            <a:r>
              <a:rPr sz="1800" spc="105" dirty="0">
                <a:latin typeface="Tahoma"/>
                <a:cs typeface="Tahoma"/>
              </a:rPr>
              <a:t>  </a:t>
            </a:r>
            <a:r>
              <a:rPr sz="1800" spc="75" dirty="0">
                <a:latin typeface="Tahoma"/>
                <a:cs typeface="Tahoma"/>
              </a:rPr>
              <a:t>deberán</a:t>
            </a:r>
            <a:r>
              <a:rPr sz="1800" spc="100" dirty="0">
                <a:latin typeface="Tahoma"/>
                <a:cs typeface="Tahoma"/>
              </a:rPr>
              <a:t>  </a:t>
            </a:r>
            <a:r>
              <a:rPr sz="1800" spc="65" dirty="0">
                <a:latin typeface="Tahoma"/>
                <a:cs typeface="Tahoma"/>
              </a:rPr>
              <a:t>ser</a:t>
            </a:r>
            <a:r>
              <a:rPr sz="1800" spc="105" dirty="0">
                <a:latin typeface="Tahoma"/>
                <a:cs typeface="Tahoma"/>
              </a:rPr>
              <a:t>  </a:t>
            </a:r>
            <a:r>
              <a:rPr sz="1800" spc="60" dirty="0">
                <a:latin typeface="Tahoma"/>
                <a:cs typeface="Tahoma"/>
              </a:rPr>
              <a:t>convocadas</a:t>
            </a:r>
            <a:r>
              <a:rPr sz="1800" spc="105" dirty="0">
                <a:latin typeface="Tahoma"/>
                <a:cs typeface="Tahoma"/>
              </a:rPr>
              <a:t> 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105" dirty="0">
                <a:latin typeface="Tahoma"/>
                <a:cs typeface="Tahoma"/>
              </a:rPr>
              <a:t>  </a:t>
            </a:r>
            <a:r>
              <a:rPr sz="1800" spc="65" dirty="0">
                <a:latin typeface="Tahoma"/>
                <a:cs typeface="Tahoma"/>
              </a:rPr>
              <a:t>personas </a:t>
            </a:r>
            <a:r>
              <a:rPr sz="1800" spc="40" dirty="0">
                <a:latin typeface="Tahoma"/>
                <a:cs typeface="Tahoma"/>
              </a:rPr>
              <a:t>beneficiarias.</a:t>
            </a:r>
            <a:endParaRPr sz="1800" dirty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2160"/>
              </a:spcBef>
            </a:pP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10" dirty="0">
                <a:latin typeface="Tahoma"/>
                <a:cs typeface="Tahoma"/>
              </a:rPr>
              <a:t>  </a:t>
            </a:r>
            <a:r>
              <a:rPr sz="1800" spc="70" dirty="0">
                <a:latin typeface="Tahoma"/>
                <a:cs typeface="Tahoma"/>
              </a:rPr>
              <a:t>Comités</a:t>
            </a:r>
            <a:r>
              <a:rPr sz="1800" spc="-5" dirty="0">
                <a:latin typeface="Tahoma"/>
                <a:cs typeface="Tahoma"/>
              </a:rPr>
              <a:t>  </a:t>
            </a:r>
            <a:r>
              <a:rPr sz="1800" spc="60" dirty="0">
                <a:latin typeface="Tahoma"/>
                <a:cs typeface="Tahoma"/>
              </a:rPr>
              <a:t>se</a:t>
            </a:r>
            <a:r>
              <a:rPr sz="1800" dirty="0">
                <a:latin typeface="Tahoma"/>
                <a:cs typeface="Tahoma"/>
              </a:rPr>
              <a:t>  </a:t>
            </a:r>
            <a:r>
              <a:rPr sz="1800" spc="80" dirty="0">
                <a:latin typeface="Tahoma"/>
                <a:cs typeface="Tahoma"/>
              </a:rPr>
              <a:t>conformarán</a:t>
            </a:r>
            <a:r>
              <a:rPr sz="1800" spc="-5" dirty="0">
                <a:latin typeface="Tahoma"/>
                <a:cs typeface="Tahoma"/>
              </a:rPr>
              <a:t>  </a:t>
            </a:r>
            <a:r>
              <a:rPr sz="1800" spc="90" dirty="0">
                <a:latin typeface="Tahoma"/>
                <a:cs typeface="Tahoma"/>
              </a:rPr>
              <a:t>por</a:t>
            </a:r>
            <a:r>
              <a:rPr sz="1800" spc="-5" dirty="0">
                <a:latin typeface="Tahoma"/>
                <a:cs typeface="Tahoma"/>
              </a:rPr>
              <a:t>  </a:t>
            </a:r>
            <a:r>
              <a:rPr sz="1800" spc="65" dirty="0">
                <a:latin typeface="Tahoma"/>
                <a:cs typeface="Tahoma"/>
              </a:rPr>
              <a:t>los</a:t>
            </a:r>
            <a:r>
              <a:rPr sz="1800" dirty="0">
                <a:latin typeface="Tahoma"/>
                <a:cs typeface="Tahoma"/>
              </a:rPr>
              <a:t>  </a:t>
            </a:r>
            <a:r>
              <a:rPr sz="1800" spc="60" dirty="0">
                <a:latin typeface="Tahoma"/>
                <a:cs typeface="Tahoma"/>
              </a:rPr>
              <a:t>beneficiarios</a:t>
            </a:r>
            <a:r>
              <a:rPr sz="1800" dirty="0">
                <a:latin typeface="Tahoma"/>
                <a:cs typeface="Tahoma"/>
              </a:rPr>
              <a:t> 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dirty="0">
                <a:latin typeface="Tahoma"/>
                <a:cs typeface="Tahoma"/>
              </a:rPr>
              <a:t>  </a:t>
            </a:r>
            <a:r>
              <a:rPr sz="1800" spc="50" dirty="0">
                <a:latin typeface="Tahoma"/>
                <a:cs typeface="Tahoma"/>
              </a:rPr>
              <a:t>instituciones,</a:t>
            </a:r>
            <a:r>
              <a:rPr sz="1800" spc="-5" dirty="0">
                <a:latin typeface="Tahoma"/>
                <a:cs typeface="Tahoma"/>
              </a:rPr>
              <a:t>  </a:t>
            </a:r>
            <a:r>
              <a:rPr sz="1800" spc="60" dirty="0">
                <a:latin typeface="Tahoma"/>
                <a:cs typeface="Tahoma"/>
              </a:rPr>
              <a:t>es</a:t>
            </a:r>
            <a:r>
              <a:rPr sz="1800" spc="-10" dirty="0">
                <a:latin typeface="Tahoma"/>
                <a:cs typeface="Tahoma"/>
              </a:rPr>
              <a:t>  </a:t>
            </a:r>
            <a:r>
              <a:rPr sz="1800" spc="65" dirty="0">
                <a:latin typeface="Tahoma"/>
                <a:cs typeface="Tahoma"/>
              </a:rPr>
              <a:t>decir</a:t>
            </a:r>
            <a:r>
              <a:rPr sz="1800" spc="-5" dirty="0">
                <a:latin typeface="Tahoma"/>
                <a:cs typeface="Tahoma"/>
              </a:rPr>
              <a:t>  </a:t>
            </a:r>
            <a:r>
              <a:rPr sz="1800" spc="25" dirty="0">
                <a:latin typeface="Tahoma"/>
                <a:cs typeface="Tahoma"/>
              </a:rPr>
              <a:t>la </a:t>
            </a:r>
            <a:r>
              <a:rPr sz="1800" spc="85" dirty="0">
                <a:latin typeface="Tahoma"/>
                <a:cs typeface="Tahoma"/>
              </a:rPr>
              <a:t>comunidad</a:t>
            </a:r>
            <a:r>
              <a:rPr sz="1800" spc="320" dirty="0">
                <a:latin typeface="Tahoma"/>
                <a:cs typeface="Tahoma"/>
              </a:rPr>
              <a:t>  </a:t>
            </a:r>
            <a:r>
              <a:rPr sz="1800" spc="60" dirty="0">
                <a:latin typeface="Tahoma"/>
                <a:cs typeface="Tahoma"/>
              </a:rPr>
              <a:t>universitaria</a:t>
            </a:r>
            <a:r>
              <a:rPr sz="1800" spc="320" dirty="0">
                <a:latin typeface="Tahoma"/>
                <a:cs typeface="Tahoma"/>
              </a:rPr>
              <a:t>  </a:t>
            </a:r>
            <a:r>
              <a:rPr sz="1800" spc="85" dirty="0">
                <a:latin typeface="Tahoma"/>
                <a:cs typeface="Tahoma"/>
              </a:rPr>
              <a:t>que</a:t>
            </a:r>
            <a:r>
              <a:rPr sz="1800" spc="320" dirty="0">
                <a:latin typeface="Tahoma"/>
                <a:cs typeface="Tahoma"/>
              </a:rPr>
              <a:t>  </a:t>
            </a:r>
            <a:r>
              <a:rPr sz="1800" spc="60" dirty="0">
                <a:latin typeface="Tahoma"/>
                <a:cs typeface="Tahoma"/>
              </a:rPr>
              <a:t>se</a:t>
            </a:r>
            <a:r>
              <a:rPr sz="1800" spc="315" dirty="0">
                <a:latin typeface="Tahoma"/>
                <a:cs typeface="Tahoma"/>
              </a:rPr>
              <a:t>  </a:t>
            </a:r>
            <a:r>
              <a:rPr sz="1800" spc="70" dirty="0">
                <a:latin typeface="Tahoma"/>
                <a:cs typeface="Tahoma"/>
              </a:rPr>
              <a:t>integra</a:t>
            </a:r>
            <a:r>
              <a:rPr sz="1800" spc="315" dirty="0">
                <a:latin typeface="Tahoma"/>
                <a:cs typeface="Tahoma"/>
              </a:rPr>
              <a:t>  </a:t>
            </a:r>
            <a:r>
              <a:rPr sz="1800" spc="90" dirty="0">
                <a:latin typeface="Tahoma"/>
                <a:cs typeface="Tahoma"/>
              </a:rPr>
              <a:t>por</a:t>
            </a:r>
            <a:r>
              <a:rPr sz="1800" spc="315" dirty="0">
                <a:latin typeface="Tahoma"/>
                <a:cs typeface="Tahoma"/>
              </a:rPr>
              <a:t>  </a:t>
            </a:r>
            <a:r>
              <a:rPr sz="1800" spc="65" dirty="0">
                <a:latin typeface="Tahoma"/>
                <a:cs typeface="Tahoma"/>
              </a:rPr>
              <a:t>alumnos,</a:t>
            </a:r>
            <a:r>
              <a:rPr sz="1800" spc="325" dirty="0">
                <a:latin typeface="Tahoma"/>
                <a:cs typeface="Tahoma"/>
              </a:rPr>
              <a:t>  </a:t>
            </a:r>
            <a:r>
              <a:rPr sz="1800" spc="75" dirty="0">
                <a:latin typeface="Tahoma"/>
                <a:cs typeface="Tahoma"/>
              </a:rPr>
              <a:t>profesores</a:t>
            </a:r>
            <a:r>
              <a:rPr sz="1800" spc="315" dirty="0">
                <a:latin typeface="Tahoma"/>
                <a:cs typeface="Tahoma"/>
              </a:rPr>
              <a:t> 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315" dirty="0">
                <a:latin typeface="Tahoma"/>
                <a:cs typeface="Tahoma"/>
              </a:rPr>
              <a:t>  </a:t>
            </a:r>
            <a:r>
              <a:rPr sz="1800" spc="70" dirty="0">
                <a:latin typeface="Tahoma"/>
                <a:cs typeface="Tahoma"/>
              </a:rPr>
              <a:t>personal </a:t>
            </a:r>
            <a:r>
              <a:rPr sz="1800" spc="60" dirty="0">
                <a:latin typeface="Tahoma"/>
                <a:cs typeface="Tahoma"/>
              </a:rPr>
              <a:t>administrativo.</a:t>
            </a:r>
            <a:r>
              <a:rPr sz="1800" spc="-5" dirty="0">
                <a:latin typeface="Tahoma"/>
                <a:cs typeface="Tahoma"/>
              </a:rPr>
              <a:t>  </a:t>
            </a:r>
            <a:r>
              <a:rPr sz="1800" spc="70" dirty="0">
                <a:latin typeface="Tahoma"/>
                <a:cs typeface="Tahoma"/>
              </a:rPr>
              <a:t>Para</a:t>
            </a:r>
            <a:r>
              <a:rPr sz="1800" spc="-5" dirty="0">
                <a:latin typeface="Tahoma"/>
                <a:cs typeface="Tahoma"/>
              </a:rPr>
              <a:t>  </a:t>
            </a:r>
            <a:r>
              <a:rPr sz="1800" spc="65" dirty="0">
                <a:latin typeface="Tahoma"/>
                <a:cs typeface="Tahoma"/>
              </a:rPr>
              <a:t>ello</a:t>
            </a:r>
            <a:r>
              <a:rPr sz="1800" dirty="0">
                <a:latin typeface="Tahoma"/>
                <a:cs typeface="Tahoma"/>
              </a:rPr>
              <a:t>  </a:t>
            </a:r>
            <a:r>
              <a:rPr sz="1800" spc="65" dirty="0">
                <a:latin typeface="Tahoma"/>
                <a:cs typeface="Tahoma"/>
              </a:rPr>
              <a:t>serán</a:t>
            </a:r>
            <a:r>
              <a:rPr sz="1800" spc="5" dirty="0">
                <a:latin typeface="Tahoma"/>
                <a:cs typeface="Tahoma"/>
              </a:rPr>
              <a:t>  </a:t>
            </a:r>
            <a:r>
              <a:rPr sz="1800" spc="65" dirty="0">
                <a:latin typeface="Tahoma"/>
                <a:cs typeface="Tahoma"/>
              </a:rPr>
              <a:t>convocados</a:t>
            </a:r>
            <a:r>
              <a:rPr sz="1800" dirty="0">
                <a:latin typeface="Tahoma"/>
                <a:cs typeface="Tahoma"/>
              </a:rPr>
              <a:t>  </a:t>
            </a:r>
            <a:r>
              <a:rPr sz="1800" spc="55" dirty="0">
                <a:latin typeface="Tahoma"/>
                <a:cs typeface="Tahoma"/>
              </a:rPr>
              <a:t>a</a:t>
            </a:r>
            <a:r>
              <a:rPr sz="1800" spc="-5" dirty="0">
                <a:latin typeface="Tahoma"/>
                <a:cs typeface="Tahoma"/>
              </a:rPr>
              <a:t>  </a:t>
            </a:r>
            <a:r>
              <a:rPr sz="1800" spc="85" dirty="0">
                <a:latin typeface="Tahoma"/>
                <a:cs typeface="Tahoma"/>
              </a:rPr>
              <a:t>reunión</a:t>
            </a:r>
            <a:r>
              <a:rPr sz="1800" dirty="0">
                <a:latin typeface="Tahoma"/>
                <a:cs typeface="Tahoma"/>
              </a:rPr>
              <a:t> 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dirty="0">
                <a:latin typeface="Tahoma"/>
                <a:cs typeface="Tahoma"/>
              </a:rPr>
              <a:t> 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5" dirty="0">
                <a:latin typeface="Tahoma"/>
                <a:cs typeface="Tahoma"/>
              </a:rPr>
              <a:t>  </a:t>
            </a:r>
            <a:r>
              <a:rPr sz="1800" spc="85" dirty="0">
                <a:latin typeface="Tahoma"/>
                <a:cs typeface="Tahoma"/>
              </a:rPr>
              <a:t>que</a:t>
            </a:r>
            <a:r>
              <a:rPr sz="1800" spc="-5" dirty="0">
                <a:latin typeface="Tahoma"/>
                <a:cs typeface="Tahoma"/>
              </a:rPr>
              <a:t> 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dirty="0">
                <a:latin typeface="Tahoma"/>
                <a:cs typeface="Tahoma"/>
              </a:rPr>
              <a:t>  </a:t>
            </a:r>
            <a:r>
              <a:rPr sz="1800" spc="90" dirty="0">
                <a:latin typeface="Tahoma"/>
                <a:cs typeface="Tahoma"/>
              </a:rPr>
              <a:t>forma</a:t>
            </a:r>
            <a:r>
              <a:rPr sz="1800" dirty="0">
                <a:latin typeface="Tahoma"/>
                <a:cs typeface="Tahoma"/>
              </a:rPr>
              <a:t>  </a:t>
            </a:r>
            <a:r>
              <a:rPr sz="1800" spc="65" dirty="0">
                <a:latin typeface="Tahoma"/>
                <a:cs typeface="Tahoma"/>
              </a:rPr>
              <a:t>libre</a:t>
            </a:r>
            <a:r>
              <a:rPr sz="1800" spc="-5" dirty="0">
                <a:latin typeface="Tahoma"/>
                <a:cs typeface="Tahoma"/>
              </a:rPr>
              <a:t>  </a:t>
            </a:r>
            <a:r>
              <a:rPr sz="1800" spc="-50" dirty="0">
                <a:latin typeface="Tahoma"/>
                <a:cs typeface="Tahoma"/>
              </a:rPr>
              <a:t>y </a:t>
            </a:r>
            <a:r>
              <a:rPr sz="1800" spc="60" dirty="0">
                <a:latin typeface="Tahoma"/>
                <a:cs typeface="Tahoma"/>
              </a:rPr>
              <a:t>voluntaria</a:t>
            </a:r>
            <a:r>
              <a:rPr sz="1800" spc="27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podrán</a:t>
            </a:r>
            <a:r>
              <a:rPr sz="1800" spc="27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seleccionar</a:t>
            </a:r>
            <a:r>
              <a:rPr sz="1800" spc="27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entre</a:t>
            </a:r>
            <a:r>
              <a:rPr sz="1800" spc="27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los</a:t>
            </a:r>
            <a:r>
              <a:rPr sz="1800" spc="26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beneficiarios</a:t>
            </a:r>
            <a:r>
              <a:rPr sz="1800" spc="26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presentes,</a:t>
            </a:r>
            <a:r>
              <a:rPr sz="1800" spc="28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quienes</a:t>
            </a:r>
            <a:r>
              <a:rPr sz="1800" spc="26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integrarán</a:t>
            </a:r>
            <a:r>
              <a:rPr sz="1800" spc="28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el </a:t>
            </a:r>
            <a:r>
              <a:rPr sz="1800" spc="75" dirty="0">
                <a:latin typeface="Tahoma"/>
                <a:cs typeface="Tahoma"/>
              </a:rPr>
              <a:t>Comité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fomentando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medida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posible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la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equidad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entre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hombres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 err="1">
                <a:latin typeface="Tahoma"/>
                <a:cs typeface="Tahoma"/>
              </a:rPr>
              <a:t>mujeres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4CA59A-5E80-4317-9721-9751170962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39" y="86020"/>
            <a:ext cx="1645073" cy="6277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691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Comités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8951" y="136423"/>
            <a:ext cx="1463167" cy="790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1991" y="0"/>
            <a:ext cx="2550667" cy="13031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4CA59A-5E80-4317-9721-9751170962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39" y="86020"/>
            <a:ext cx="1645073" cy="6277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C8D7BD-5062-4E06-AD46-D4BB7FDFF8EB}"/>
              </a:ext>
            </a:extLst>
          </p:cNvPr>
          <p:cNvPicPr/>
          <p:nvPr/>
        </p:nvPicPr>
        <p:blipFill rotWithShape="1">
          <a:blip r:embed="rId5"/>
          <a:srcRect t="5055" b="4958"/>
          <a:stretch/>
        </p:blipFill>
        <p:spPr bwMode="auto">
          <a:xfrm>
            <a:off x="685800" y="1580271"/>
            <a:ext cx="6080659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AE6B54F-21CD-4A17-8998-64AC3385DF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80271"/>
            <a:ext cx="3639252" cy="48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86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167</TotalTime>
  <Words>1251</Words>
  <Application>Microsoft Office PowerPoint</Application>
  <PresentationFormat>Panorámica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Arial MT</vt:lpstr>
      <vt:lpstr>Calibri</vt:lpstr>
      <vt:lpstr>Tahoma</vt:lpstr>
      <vt:lpstr>Wingdings</vt:lpstr>
      <vt:lpstr>Office Theme</vt:lpstr>
      <vt:lpstr>CAPACITACIÓN DE CONTRALORÍA SOCIAL 2025 U006-UPH</vt:lpstr>
      <vt:lpstr>¿QUÉ ES LA CONTRALORÍA SOCIAL?</vt:lpstr>
      <vt:lpstr>Objetivos y beneficios</vt:lpstr>
      <vt:lpstr>¿Quiénes participan?</vt:lpstr>
      <vt:lpstr>¿Qué actividades realiza el Comité?</vt:lpstr>
      <vt:lpstr>¿ En qué consiste el Programa U006 que vigilará el Comité?</vt:lpstr>
      <vt:lpstr>Productos</vt:lpstr>
      <vt:lpstr>Comités</vt:lpstr>
      <vt:lpstr>Comités</vt:lpstr>
      <vt:lpstr>Reuniones con comités de CS</vt:lpstr>
      <vt:lpstr>Formatos de Trabajo de los Comités (Anexos)</vt:lpstr>
      <vt:lpstr>Informe Final del Comité de CS</vt:lpstr>
      <vt:lpstr>Para quejas y denuncias</vt:lpstr>
      <vt:lpstr>Para quejas y denuncias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Ma. Salomé Cedillo Villar</dc:creator>
  <cp:lastModifiedBy>Ariadna Palacios</cp:lastModifiedBy>
  <cp:revision>9</cp:revision>
  <dcterms:created xsi:type="dcterms:W3CDTF">2025-08-26T21:36:34Z</dcterms:created>
  <dcterms:modified xsi:type="dcterms:W3CDTF">2025-08-27T19:17:04Z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2025-08-18T00:00:00Z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2025-08-26T00:00:00Z</vt:filetime>
  </property>
  <property fmtid="{D5CDD505-2E9C-101B-9397-08002B2CF9AE}" pid="5" name="Producer">
    <vt:lpwstr>Microsoft® PowerPoint® para Microsoft 365</vt:lpwstr>
  </property>
</Properties>
</file>